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AF567-71C2-4838-886F-39287A301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B25CAA-F685-4E73-9572-BA4F3E170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E1F977-AC03-496E-B23C-D99720FC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A0550-48CB-4543-8916-4D10BD3B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4C8EC9-4536-4E31-A138-E7547213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67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4357E-1DE4-4988-8070-97AB25E5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E04E24-81B2-481C-BD26-1FDABCE1B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4287E-2F96-47FF-A210-66B3FBAD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830FFE-F0EE-4C3E-8F05-419C023F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7FB1A1-923C-45BA-BC53-E2A601E9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707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078E11-5595-4746-96DA-96D5F9933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3537FD-0222-46C1-BEBE-E8047E7C6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6B4B29-E69C-4995-9F5A-F455C59B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8361CA-2AA5-40DC-91BF-E1A8BB68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20AE18-EB0D-45AC-B65E-2E8A819A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361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6F158-9449-4ADD-B87B-B764E550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7336-9823-483D-B714-DE7BD769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AABB02-FBEB-4236-90B2-029788E7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B444E0-BBF3-4213-89EB-6801D7F7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78B58C-3352-4314-A33E-20621BD2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267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D9714-EF74-4C21-945B-F09DA361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026A8E-B9D3-43C4-8A9C-C108321FD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08FA54-660F-4750-8DED-AE8E1988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5F099-22DB-48F5-A24E-8D98791A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5372DB-1F7C-40EB-A0D2-204DA93B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742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5195C-4BA0-4758-AE09-0CF7102C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4D84D2-0E48-423F-A5B6-D97405254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96258B-ED6E-4EA4-937E-A9C8AAC04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C893FB-864C-4198-93F2-E8A240CC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2533E8-391B-422B-945C-8043B1E7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9DAEAC-1A7E-4CCF-816D-96E44B7A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250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50A39-86D6-4864-A3B2-47F6F846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DF9F0B-5312-4447-A154-1938078D1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FB16D1-B405-44DE-A862-1DB72AB6F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C55376-EE80-4499-AD47-C717DB55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D701570-0B4F-44FC-A829-40305F1D7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3A18CC-D193-4239-817A-297CDC4E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54CAA0-B6F6-44D4-848E-76BDE726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5A9390-2F2C-4DA4-BCD4-29C67E2A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062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C25FD-00B8-4AAE-A758-220850E6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B6B0BD-69C5-4184-B121-D1986F8A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662E1C-C6B4-4F8E-86AB-9A07870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BA796D-0CA2-47E5-8C92-40DBBD65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897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0B8CFA-8F2C-4693-BF44-9219C578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A3FFB7-0E31-4E74-9414-76DA14F1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62B5E9-4817-4AD1-915C-E5130AB7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317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73A6C-085C-4A56-A6FA-3AE7C066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69BA66-81F2-44A9-8DDC-30F4F3780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227446-BEF8-4A03-920F-769B35702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892E4D-182D-4619-AB64-523BB685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C38F5C-33AC-4D27-A7C4-C21FEB04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746516-82FB-4B64-873A-D16ED85A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316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F78CC-7265-425E-9F98-4C38A3A3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A5FDCD-503A-48CA-A678-6AE424520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6A1DEE-70AA-4AB6-9D54-0F4F23B12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BE9AA4-250A-48B6-ADC0-6D2C7A16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ABE3F2-97A6-48CE-9B9B-7D30FC23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E11591-0A12-4DDB-AA47-DC325115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68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A7636E5-7766-4472-9D3F-6AE4A241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EE9427-5888-49A9-A122-1BB3AC106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D2F096-DBE0-40B8-943C-6018F2D5A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F329A-610A-46B5-9533-5533368EF959}" type="datetimeFigureOut">
              <a:rPr lang="de-AT" smtClean="0"/>
              <a:t>05.07.2022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5C410A-7AB0-40A9-9B88-E736B64A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02B4E7-E17D-4EC4-8A42-D5DA2633B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540F-447E-4B96-9441-85CC279123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32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eteiligung@vorarlberg.a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s7N084obE&amp;t=1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5F14F-25C3-488C-B2A7-20AEDDF41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836" y="517236"/>
            <a:ext cx="9144000" cy="969963"/>
          </a:xfrm>
        </p:spPr>
        <p:txBody>
          <a:bodyPr>
            <a:normAutofit fontScale="90000"/>
          </a:bodyPr>
          <a:lstStyle/>
          <a:p>
            <a:r>
              <a:rPr lang="de-AT" dirty="0"/>
              <a:t>Die Bürgerräte in Vorarlberg.</a:t>
            </a:r>
            <a:br>
              <a:rPr lang="de-AT" dirty="0"/>
            </a:br>
            <a:r>
              <a:rPr lang="de-AT" sz="4400" dirty="0"/>
              <a:t>Kontext | Praxis| Wirkung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5F79B0-8E5C-51B7-C291-50727222DD14}"/>
              </a:ext>
            </a:extLst>
          </p:cNvPr>
          <p:cNvSpPr txBox="1"/>
          <p:nvPr/>
        </p:nvSpPr>
        <p:spPr>
          <a:xfrm>
            <a:off x="5816078" y="1487199"/>
            <a:ext cx="378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Yvonne Wolf</a:t>
            </a:r>
          </a:p>
        </p:txBody>
      </p:sp>
    </p:spTree>
    <p:extLst>
      <p:ext uri="{BB962C8B-B14F-4D97-AF65-F5344CB8AC3E}">
        <p14:creationId xmlns:p14="http://schemas.microsoft.com/office/powerpoint/2010/main" val="16248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342910" y="3685309"/>
            <a:ext cx="4516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latin typeface="+mj-lt"/>
              </a:rPr>
              <a:t>Kontakt</a:t>
            </a:r>
            <a:r>
              <a:rPr lang="de-AT" dirty="0">
                <a:latin typeface="+mj-lt"/>
              </a:rPr>
              <a:t>: </a:t>
            </a:r>
          </a:p>
          <a:p>
            <a:r>
              <a:rPr lang="de-AT" dirty="0">
                <a:latin typeface="+mj-lt"/>
              </a:rPr>
              <a:t>Amt der Vorarlberger Landesregierung, Büro für Freiwilliges Engagement und Beteiligung,</a:t>
            </a:r>
          </a:p>
          <a:p>
            <a:r>
              <a:rPr lang="de-AT" dirty="0">
                <a:latin typeface="+mj-lt"/>
                <a:hlinkClick r:id="rId3"/>
              </a:rPr>
              <a:t>beteiligung@vorarlberg.at</a:t>
            </a:r>
            <a:r>
              <a:rPr lang="de-AT" dirty="0">
                <a:latin typeface="+mj-lt"/>
              </a:rPr>
              <a:t> oder </a:t>
            </a:r>
          </a:p>
          <a:p>
            <a:r>
              <a:rPr lang="de-AT" dirty="0">
                <a:latin typeface="+mj-lt"/>
              </a:rPr>
              <a:t>T 05574/511-20605 </a:t>
            </a:r>
          </a:p>
          <a:p>
            <a:r>
              <a:rPr lang="de-AT" b="1" dirty="0">
                <a:latin typeface="+mj-lt"/>
              </a:rPr>
              <a:t>Bildnachweis</a:t>
            </a:r>
            <a:r>
              <a:rPr lang="de-AT" dirty="0">
                <a:latin typeface="+mj-lt"/>
              </a:rPr>
              <a:t>: </a:t>
            </a:r>
          </a:p>
          <a:p>
            <a:r>
              <a:rPr lang="de-AT" dirty="0">
                <a:latin typeface="+mj-lt"/>
              </a:rPr>
              <a:t>Francesco </a:t>
            </a:r>
            <a:r>
              <a:rPr lang="de-AT" dirty="0" err="1">
                <a:latin typeface="+mj-lt"/>
              </a:rPr>
              <a:t>Ciccolella</a:t>
            </a:r>
            <a:r>
              <a:rPr lang="de-AT" dirty="0">
                <a:latin typeface="+mj-lt"/>
              </a:rPr>
              <a:t>, Nina Bröll </a:t>
            </a:r>
          </a:p>
        </p:txBody>
      </p:sp>
    </p:spTree>
    <p:extLst>
      <p:ext uri="{BB962C8B-B14F-4D97-AF65-F5344CB8AC3E}">
        <p14:creationId xmlns:p14="http://schemas.microsoft.com/office/powerpoint/2010/main" val="164043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199418" y="4599734"/>
            <a:ext cx="2923006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3200" dirty="0">
                <a:latin typeface="+mj-lt"/>
              </a:rPr>
              <a:t>Wer sind wir?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Seit 1999 </a:t>
            </a:r>
            <a:r>
              <a:rPr lang="de-AT" sz="2400" dirty="0" err="1">
                <a:latin typeface="+mj-lt"/>
              </a:rPr>
              <a:t>ZuB</a:t>
            </a:r>
            <a:endParaRPr lang="de-AT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Seit 2019 FEB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Team: 8,3 VZÄ, interdisziplinär </a:t>
            </a:r>
          </a:p>
          <a:p>
            <a:endParaRPr lang="de-AT" dirty="0">
              <a:latin typeface="+mj-lt"/>
            </a:endParaRPr>
          </a:p>
          <a:p>
            <a:endParaRPr lang="de-AT" dirty="0">
              <a:latin typeface="+mj-lt"/>
            </a:endParaRPr>
          </a:p>
          <a:p>
            <a:endParaRPr lang="de-A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6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05B67-F2DB-4BDD-A600-82BB3E6C7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machen wir?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88175-9CA8-4231-AFDC-A5068CE3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86" y="1808636"/>
            <a:ext cx="4334102" cy="4351338"/>
          </a:xfrm>
        </p:spPr>
        <p:txBody>
          <a:bodyPr/>
          <a:lstStyle/>
          <a:p>
            <a:r>
              <a:rPr lang="de-AT" dirty="0">
                <a:latin typeface="+mj-lt"/>
              </a:rPr>
              <a:t>Ermöglichen einer Beteiligungskultur</a:t>
            </a:r>
          </a:p>
          <a:p>
            <a:r>
              <a:rPr lang="de-AT" dirty="0" err="1">
                <a:latin typeface="+mj-lt"/>
              </a:rPr>
              <a:t>Engagementförderung</a:t>
            </a:r>
            <a:endParaRPr lang="de-AT" dirty="0">
              <a:latin typeface="+mj-lt"/>
            </a:endParaRPr>
          </a:p>
          <a:p>
            <a:r>
              <a:rPr lang="de-AT" dirty="0">
                <a:latin typeface="+mj-lt"/>
              </a:rPr>
              <a:t>Nachhaltige Entwicklung:  Umsetzung der Agenda 2030 (SDGs)</a:t>
            </a:r>
          </a:p>
        </p:txBody>
      </p:sp>
    </p:spTree>
    <p:extLst>
      <p:ext uri="{BB962C8B-B14F-4D97-AF65-F5344CB8AC3E}">
        <p14:creationId xmlns:p14="http://schemas.microsoft.com/office/powerpoint/2010/main" val="296699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FBE8D-C156-4EAD-806B-AA78D13A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große Ganze.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0331B5-BBE0-4266-B02C-1C251F50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594" y="2064572"/>
            <a:ext cx="4998006" cy="4351338"/>
          </a:xfrm>
        </p:spPr>
        <p:txBody>
          <a:bodyPr/>
          <a:lstStyle/>
          <a:p>
            <a:r>
              <a:rPr lang="de-AT" dirty="0">
                <a:latin typeface="+mj-lt"/>
              </a:rPr>
              <a:t>Engagement</a:t>
            </a:r>
          </a:p>
          <a:p>
            <a:r>
              <a:rPr lang="de-AT" dirty="0">
                <a:latin typeface="+mj-lt"/>
              </a:rPr>
              <a:t>Sozialkapital</a:t>
            </a:r>
          </a:p>
          <a:p>
            <a:r>
              <a:rPr lang="de-AT" dirty="0">
                <a:latin typeface="+mj-lt"/>
              </a:rPr>
              <a:t>Vertrauensvolle Kooperation</a:t>
            </a:r>
          </a:p>
          <a:p>
            <a:r>
              <a:rPr lang="de-AT" dirty="0">
                <a:latin typeface="+mj-lt"/>
              </a:rPr>
              <a:t>Gemeinsame Zukunftsbilder</a:t>
            </a:r>
          </a:p>
          <a:p>
            <a:r>
              <a:rPr lang="de-AT" dirty="0">
                <a:latin typeface="+mj-lt"/>
              </a:rPr>
              <a:t>Selbstorganisation und </a:t>
            </a:r>
          </a:p>
          <a:p>
            <a:pPr marL="0" indent="0">
              <a:buNone/>
            </a:pPr>
            <a:r>
              <a:rPr lang="de-AT" dirty="0">
                <a:latin typeface="+mj-lt"/>
              </a:rPr>
              <a:t>   Eigenverantwortung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54" y="130088"/>
            <a:ext cx="5824902" cy="65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CC69B-FBD9-4B8F-B2DA-7A1548C0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501" y="357789"/>
            <a:ext cx="10515600" cy="1325563"/>
          </a:xfrm>
        </p:spPr>
        <p:txBody>
          <a:bodyPr/>
          <a:lstStyle/>
          <a:p>
            <a:r>
              <a:rPr lang="de-AT" dirty="0"/>
              <a:t>Warum Beteiligung?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63F1C-E818-47D5-BAF7-6BE9E57E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832" y="1883377"/>
            <a:ext cx="5321968" cy="4351338"/>
          </a:xfrm>
        </p:spPr>
        <p:txBody>
          <a:bodyPr/>
          <a:lstStyle/>
          <a:p>
            <a:r>
              <a:rPr lang="de-AT" dirty="0">
                <a:latin typeface="+mj-lt"/>
              </a:rPr>
              <a:t>Multiple Krisen und der Nutzen von Beteiligung für gesellschaftliche Transformation</a:t>
            </a:r>
          </a:p>
          <a:p>
            <a:r>
              <a:rPr lang="de-AT" dirty="0">
                <a:latin typeface="+mj-lt"/>
              </a:rPr>
              <a:t>Verdrossenheit oder Vertrauensverlust oder beides? </a:t>
            </a:r>
          </a:p>
          <a:p>
            <a:r>
              <a:rPr lang="de-AT" dirty="0">
                <a:latin typeface="+mj-lt"/>
              </a:rPr>
              <a:t>Repräsentation und Legimitation</a:t>
            </a:r>
          </a:p>
          <a:p>
            <a:r>
              <a:rPr lang="de-AT" dirty="0">
                <a:latin typeface="+mj-lt"/>
              </a:rPr>
              <a:t>Partizipative Demokratie &amp; demokratische Innovation</a:t>
            </a:r>
          </a:p>
          <a:p>
            <a:pPr marL="0" indent="0">
              <a:buNone/>
            </a:pPr>
            <a:endParaRPr lang="de-AT" dirty="0"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7" y="0"/>
            <a:ext cx="4998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3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2ED6A-008C-457B-BD14-AC2A9F0C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88034"/>
            <a:ext cx="10515600" cy="1325563"/>
          </a:xfrm>
          <a:noFill/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Der Bürgerrat.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11A7E4-B180-4E9D-878F-DEB32D3EB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6" y="1366061"/>
            <a:ext cx="10515600" cy="2654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dirty="0">
                <a:solidFill>
                  <a:schemeClr val="bg1"/>
                </a:solidFill>
                <a:latin typeface="+mj-lt"/>
              </a:rPr>
              <a:t>Methodische Einordnung – </a:t>
            </a:r>
          </a:p>
          <a:p>
            <a:pPr marL="0" indent="0">
              <a:buNone/>
            </a:pPr>
            <a:r>
              <a:rPr lang="de-AT" dirty="0">
                <a:solidFill>
                  <a:schemeClr val="bg1"/>
                </a:solidFill>
                <a:latin typeface="+mj-lt"/>
              </a:rPr>
              <a:t>   internationale Praxis</a:t>
            </a:r>
          </a:p>
          <a:p>
            <a:pPr marL="0" indent="0">
              <a:buNone/>
            </a:pPr>
            <a:endParaRPr lang="de-AT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AT" dirty="0">
                <a:solidFill>
                  <a:schemeClr val="bg1"/>
                </a:solidFill>
                <a:latin typeface="+mj-lt"/>
              </a:rPr>
              <a:t>OECD Standards </a:t>
            </a:r>
          </a:p>
          <a:p>
            <a:pPr lvl="1"/>
            <a:r>
              <a:rPr lang="de-AT" dirty="0">
                <a:solidFill>
                  <a:schemeClr val="bg1"/>
                </a:solidFill>
                <a:latin typeface="+mj-lt"/>
              </a:rPr>
              <a:t>Deliberation</a:t>
            </a:r>
          </a:p>
          <a:p>
            <a:pPr lvl="1"/>
            <a:r>
              <a:rPr lang="de-AT" dirty="0">
                <a:solidFill>
                  <a:schemeClr val="bg1"/>
                </a:solidFill>
                <a:latin typeface="+mj-lt"/>
              </a:rPr>
              <a:t>Mini-</a:t>
            </a:r>
            <a:r>
              <a:rPr lang="de-AT" dirty="0" err="1">
                <a:solidFill>
                  <a:schemeClr val="bg1"/>
                </a:solidFill>
                <a:latin typeface="+mj-lt"/>
              </a:rPr>
              <a:t>public</a:t>
            </a:r>
            <a:endParaRPr lang="de-A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de-AT" dirty="0">
                <a:solidFill>
                  <a:schemeClr val="bg1"/>
                </a:solidFill>
                <a:latin typeface="+mj-lt"/>
              </a:rPr>
              <a:t>Zufallsauswahl</a:t>
            </a:r>
          </a:p>
          <a:p>
            <a:endParaRPr lang="de-AT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997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F0E80-8BA8-4A8C-8444-58834B3C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Vorarlberger Modell – die Entwicklung.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0228A2-C8ED-4277-9FBB-2F1811A62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994"/>
            <a:ext cx="10515600" cy="4351338"/>
          </a:xfrm>
        </p:spPr>
        <p:txBody>
          <a:bodyPr>
            <a:normAutofit/>
          </a:bodyPr>
          <a:lstStyle/>
          <a:p>
            <a:r>
              <a:rPr lang="de-AT" dirty="0">
                <a:latin typeface="+mj-lt"/>
              </a:rPr>
              <a:t>Jim Rough: Dynamic </a:t>
            </a:r>
            <a:r>
              <a:rPr lang="de-AT" dirty="0" err="1">
                <a:latin typeface="+mj-lt"/>
              </a:rPr>
              <a:t>Facilitation</a:t>
            </a:r>
            <a:r>
              <a:rPr lang="de-AT" dirty="0">
                <a:latin typeface="+mj-lt"/>
              </a:rPr>
              <a:t> &amp; Wisdom Council</a:t>
            </a:r>
          </a:p>
          <a:p>
            <a:r>
              <a:rPr lang="de-AT" dirty="0">
                <a:latin typeface="+mj-lt"/>
              </a:rPr>
              <a:t>Rund 60 Anwendungen in Vorarlberg; vermutlich über 150 in ganz Ö</a:t>
            </a:r>
          </a:p>
          <a:p>
            <a:r>
              <a:rPr lang="de-AT" dirty="0">
                <a:latin typeface="+mj-lt"/>
              </a:rPr>
              <a:t>Meilensteine</a:t>
            </a:r>
          </a:p>
          <a:p>
            <a:pPr lvl="1"/>
            <a:r>
              <a:rPr lang="de-AT" sz="1800" dirty="0">
                <a:latin typeface="+mj-lt"/>
              </a:rPr>
              <a:t>2004 – Kinder in die Mitte; Bürgergutachten mittels Planungszelle</a:t>
            </a:r>
          </a:p>
          <a:p>
            <a:pPr lvl="1"/>
            <a:r>
              <a:rPr lang="de-AT" sz="1800" dirty="0">
                <a:latin typeface="+mj-lt"/>
              </a:rPr>
              <a:t>2006 – erster Bürgerrat in Wolfurt  </a:t>
            </a:r>
          </a:p>
          <a:p>
            <a:pPr lvl="1"/>
            <a:r>
              <a:rPr lang="de-AT" sz="1800" dirty="0">
                <a:latin typeface="+mj-lt"/>
              </a:rPr>
              <a:t>2008 – Start regelmäßiger Anwendungen</a:t>
            </a:r>
          </a:p>
          <a:p>
            <a:pPr lvl="1"/>
            <a:r>
              <a:rPr lang="de-AT" sz="1800" dirty="0">
                <a:latin typeface="+mj-lt"/>
              </a:rPr>
              <a:t>2011 – „Was brennt?“ erster landesweiter Bürgerrat </a:t>
            </a:r>
          </a:p>
          <a:p>
            <a:pPr lvl="1"/>
            <a:r>
              <a:rPr lang="de-AT" sz="1800" dirty="0">
                <a:latin typeface="+mj-lt"/>
              </a:rPr>
              <a:t>2013 – Verfassungsänderung und Bürgerrat-Richtlinie</a:t>
            </a:r>
          </a:p>
          <a:p>
            <a:pPr lvl="1"/>
            <a:r>
              <a:rPr lang="de-AT" sz="1800" dirty="0">
                <a:latin typeface="+mj-lt"/>
              </a:rPr>
              <a:t>2017 – erster Bürgerrat „von unten“ </a:t>
            </a:r>
          </a:p>
          <a:p>
            <a:pPr marL="0" indent="0">
              <a:buNone/>
            </a:pPr>
            <a:endParaRPr lang="de-A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922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B86E7-3F9A-4408-ACA5-841829B5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1796970"/>
            <a:ext cx="10515600" cy="1325563"/>
          </a:xfrm>
        </p:spPr>
        <p:txBody>
          <a:bodyPr/>
          <a:lstStyle/>
          <a:p>
            <a:r>
              <a:rPr lang="de-AT" dirty="0"/>
              <a:t>Das Vorarlberger Modell – die Prozessschritte.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8723FE-B09E-4E4B-B65C-470E93B57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654" y="4721369"/>
            <a:ext cx="1082963" cy="626486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hlinkClick r:id="rId3"/>
              </a:rPr>
              <a:t>KLICK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2688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619A1-D05E-4F4B-81C5-0FB3A429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passiert mit den Ergebnissen? Welche Wirkungen werden erzielt?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82E007-A7E1-41C0-ABD9-4379740A1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6374" y="1891508"/>
            <a:ext cx="45188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b="1" dirty="0">
                <a:latin typeface="+mj-lt"/>
              </a:rPr>
              <a:t>Wirkungsebenen:</a:t>
            </a:r>
          </a:p>
          <a:p>
            <a:r>
              <a:rPr lang="de-AT" sz="2400" b="1" dirty="0">
                <a:latin typeface="+mj-lt"/>
              </a:rPr>
              <a:t>Mikro</a:t>
            </a:r>
            <a:r>
              <a:rPr lang="de-AT" sz="2400" dirty="0">
                <a:latin typeface="+mj-lt"/>
              </a:rPr>
              <a:t>: Zentrumsentwicklung Egg (2016) – Verhaltensänderung bei Teilnehmenden</a:t>
            </a:r>
          </a:p>
          <a:p>
            <a:r>
              <a:rPr lang="de-AT" sz="2400" b="1" dirty="0" err="1">
                <a:latin typeface="+mj-lt"/>
              </a:rPr>
              <a:t>Meso</a:t>
            </a:r>
            <a:r>
              <a:rPr lang="de-AT" sz="2400" dirty="0">
                <a:latin typeface="+mj-lt"/>
              </a:rPr>
              <a:t>: Klima-Zukunft (2021) – Wirkungen des Prozesses</a:t>
            </a:r>
          </a:p>
          <a:p>
            <a:r>
              <a:rPr lang="de-AT" sz="2400" b="1" dirty="0">
                <a:latin typeface="+mj-lt"/>
              </a:rPr>
              <a:t>Makro</a:t>
            </a:r>
            <a:r>
              <a:rPr lang="de-AT" sz="2400" dirty="0">
                <a:latin typeface="+mj-lt"/>
              </a:rPr>
              <a:t>: Die Zukunft der Landwirtschaft (2019) – Übernahme der Ergebnisse in das Regierungsprogramm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7" y="3733439"/>
            <a:ext cx="6781800" cy="26509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F59E99-2752-6CE8-601D-B45D411608C2}"/>
              </a:ext>
            </a:extLst>
          </p:cNvPr>
          <p:cNvSpPr txBox="1"/>
          <p:nvPr/>
        </p:nvSpPr>
        <p:spPr>
          <a:xfrm>
            <a:off x="828868" y="1886633"/>
            <a:ext cx="6001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Konsultative Ebene – BR spricht Empfehlungen 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Befassung der politischen Gremien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>
                <a:latin typeface="+mj-lt"/>
              </a:rPr>
              <a:t>Ergänzendes Element zur repräsentativen Demokratie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0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Breitbild</PresentationFormat>
  <Paragraphs>57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Die Bürgerräte in Vorarlberg. Kontext | Praxis| Wirkung</vt:lpstr>
      <vt:lpstr>PowerPoint-Präsentation</vt:lpstr>
      <vt:lpstr>Was machen wir?</vt:lpstr>
      <vt:lpstr>Das große Ganze. </vt:lpstr>
      <vt:lpstr>Warum Beteiligung? </vt:lpstr>
      <vt:lpstr>Der Bürgerrat. </vt:lpstr>
      <vt:lpstr>Das Vorarlberger Modell – die Entwicklung.</vt:lpstr>
      <vt:lpstr>Das Vorarlberger Modell – die Prozessschritte. </vt:lpstr>
      <vt:lpstr>Was passiert mit den Ergebnissen? Welche Wirkungen werden erzielt?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Bürgerräte in Vorarlberg.</dc:title>
  <dc:creator>michael lederer</dc:creator>
  <cp:lastModifiedBy>Schröpel, Martin</cp:lastModifiedBy>
  <cp:revision>14</cp:revision>
  <dcterms:created xsi:type="dcterms:W3CDTF">2022-04-21T17:35:03Z</dcterms:created>
  <dcterms:modified xsi:type="dcterms:W3CDTF">2022-07-05T16:01:31Z</dcterms:modified>
</cp:coreProperties>
</file>