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1" r:id="rId4"/>
    <p:sldId id="258" r:id="rId5"/>
    <p:sldId id="281" r:id="rId6"/>
    <p:sldId id="286" r:id="rId7"/>
    <p:sldId id="284" r:id="rId8"/>
    <p:sldId id="283" r:id="rId9"/>
    <p:sldId id="282" r:id="rId10"/>
    <p:sldId id="289" r:id="rId11"/>
    <p:sldId id="278" r:id="rId12"/>
    <p:sldId id="279" r:id="rId13"/>
    <p:sldId id="277" r:id="rId14"/>
    <p:sldId id="265" r:id="rId15"/>
    <p:sldId id="264" r:id="rId16"/>
    <p:sldId id="263" r:id="rId17"/>
    <p:sldId id="285" r:id="rId18"/>
    <p:sldId id="261" r:id="rId19"/>
    <p:sldId id="276" r:id="rId20"/>
    <p:sldId id="275" r:id="rId21"/>
    <p:sldId id="274" r:id="rId22"/>
    <p:sldId id="273" r:id="rId23"/>
    <p:sldId id="271" r:id="rId24"/>
    <p:sldId id="269" r:id="rId25"/>
    <p:sldId id="268" r:id="rId26"/>
    <p:sldId id="267" r:id="rId27"/>
    <p:sldId id="270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4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s-kikuz\HFKJ2\Neue%20Bibliothek\Dokumente\Projekte\Umfragen\Lockdown\Auswertung%20Lockdown%20Umfrage\Inwiefern%20haben%20sich%20deine%20Freundschaften%20ver&#228;nder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Worauf%20freust%20du%20dic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Welche%20Massnahmen%20behalt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ikuz\HFKJ2\Neue%20Bibliothek\Dokumente\Projekte\Umfragen\Lockdown\Auswertung%20Lockdown%20Umfrage\Was%20w&#252;rdest%20Du%20Politiker%20frage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Was%20w&#252;nsche%20ich%20mir%20von%20der%20Jugendarbei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ikuz\HFKJ2\Neue%20Bibliothek\Dokumente\Projekte\Umfragen\Lockdown\Auswertung%20Lockdown%20Umfrage\Inwiefern%20haben%20sich%20deine%20Freundschaften%20ver&#228;nde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ikuz\HFKJ2\Neue%20Bibliothek\Dokumente\Projekte\Umfragen\Lockdown\Auswertung%20Lockdown%20Umfrage\Inwiefern%20haben%20sich%20deine%20Freundschaften%20ver&#228;nde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Inwiefern%20haben%20sich%20deine%20Freundschaften%20ver&#228;nde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Inwiefern%20haben%20sich%20deine%20Freundschaften%20ver&#228;nde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nas-kikuz\HFKJ2\Neue%20Bibliothek\Dokumente\Projekte\Umfragen\Lockdown\Auswertung%20Lockdown%20Umfrage\Inwiefern%20haben%20sich%20deine%20Freundschaften%20ver&#228;nder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ikuz\HFKJ2\Neue%20Bibliothek\Dokumente\Projekte\Umfragen\Lockdown\Auswertung%20Lockdown%20Umfrage\Covid%20Einfluss%20Ausbildu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2\Allgemein\KJSSt\UAG%20Beteiligung\Auswertung%20Lockdown%20Umfrage\Was%20vermisst%20du%20am%20Meist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kikuz\HFKJ2\Neue%20Bibliothek\Dokumente\Projekte\Umfragen\Lockdown\Auswertung%20Lockdown%20Umfrage\Was%20vermisst%20du%20am%20Meist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Veränderungen in Freundschaften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'16 Freundschafts Veränderungen'!$B$1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 Freundschafts Veränderungen'!$A$2:$A$18</c:f>
              <c:strCache>
                <c:ptCount val="17"/>
                <c:pt idx="0">
                  <c:v>Nichts Geändert</c:v>
                </c:pt>
                <c:pt idx="1">
                  <c:v>Alles Geändert</c:v>
                </c:pt>
                <c:pt idx="2">
                  <c:v>Wenig aussagekräftig</c:v>
                </c:pt>
                <c:pt idx="3">
                  <c:v>Keine Treffen mehr</c:v>
                </c:pt>
                <c:pt idx="4">
                  <c:v>Weniger Treffen</c:v>
                </c:pt>
                <c:pt idx="5">
                  <c:v>Mehr Treffen</c:v>
                </c:pt>
                <c:pt idx="6">
                  <c:v>Keinen Kontakt</c:v>
                </c:pt>
                <c:pt idx="7">
                  <c:v>Weniger Kontakt</c:v>
                </c:pt>
                <c:pt idx="8">
                  <c:v>Mehr Kontakt</c:v>
                </c:pt>
                <c:pt idx="9">
                  <c:v>Mehr Online/Telefonieren</c:v>
                </c:pt>
                <c:pt idx="10">
                  <c:v>Gehen mehr nach draußen</c:v>
                </c:pt>
                <c:pt idx="11">
                  <c:v>Gruppentreffen fehlen</c:v>
                </c:pt>
                <c:pt idx="12">
                  <c:v>Coronaverordnung hindert</c:v>
                </c:pt>
                <c:pt idx="13">
                  <c:v>Weniger Verbundenheit</c:v>
                </c:pt>
                <c:pt idx="14">
                  <c:v>Freundschaft wurde enger</c:v>
                </c:pt>
                <c:pt idx="15">
                  <c:v>einige Freunde verloren</c:v>
                </c:pt>
                <c:pt idx="16">
                  <c:v>Streit/Schlechte Stimmung</c:v>
                </c:pt>
              </c:strCache>
            </c:strRef>
          </c:cat>
          <c:val>
            <c:numRef>
              <c:f>'16 Freundschafts Veränderungen'!$B$2:$B$18</c:f>
              <c:numCache>
                <c:formatCode>General</c:formatCode>
                <c:ptCount val="17"/>
                <c:pt idx="0">
                  <c:v>147</c:v>
                </c:pt>
                <c:pt idx="1">
                  <c:v>5</c:v>
                </c:pt>
                <c:pt idx="2">
                  <c:v>29</c:v>
                </c:pt>
                <c:pt idx="3">
                  <c:v>27</c:v>
                </c:pt>
                <c:pt idx="4">
                  <c:v>189</c:v>
                </c:pt>
                <c:pt idx="5">
                  <c:v>6</c:v>
                </c:pt>
                <c:pt idx="6">
                  <c:v>16</c:v>
                </c:pt>
                <c:pt idx="7">
                  <c:v>163</c:v>
                </c:pt>
                <c:pt idx="8">
                  <c:v>13</c:v>
                </c:pt>
                <c:pt idx="9">
                  <c:v>63</c:v>
                </c:pt>
                <c:pt idx="10">
                  <c:v>6</c:v>
                </c:pt>
                <c:pt idx="11">
                  <c:v>23</c:v>
                </c:pt>
                <c:pt idx="12">
                  <c:v>13</c:v>
                </c:pt>
                <c:pt idx="13">
                  <c:v>14</c:v>
                </c:pt>
                <c:pt idx="14">
                  <c:v>90</c:v>
                </c:pt>
                <c:pt idx="15">
                  <c:v>36</c:v>
                </c:pt>
                <c:pt idx="16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F-40D1-8EF3-1625B3F8E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6600416"/>
        <c:axId val="12237291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'16 Freundschafts Veränderungen'!$C$1</c15:sqref>
                        </c15:formulaRef>
                      </c:ext>
                    </c:extLst>
                    <c:strCache>
                      <c:ptCount val="1"/>
                      <c:pt idx="0">
                        <c:v>Prozent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'16 Freundschafts Veränderungen'!$A$2:$A$18</c15:sqref>
                        </c15:formulaRef>
                      </c:ext>
                    </c:extLst>
                    <c:strCache>
                      <c:ptCount val="17"/>
                      <c:pt idx="0">
                        <c:v>Nichts Geändert</c:v>
                      </c:pt>
                      <c:pt idx="1">
                        <c:v>Alles Geändert</c:v>
                      </c:pt>
                      <c:pt idx="2">
                        <c:v>Wenig aussagekräftig</c:v>
                      </c:pt>
                      <c:pt idx="3">
                        <c:v>Keine Treffen mehr</c:v>
                      </c:pt>
                      <c:pt idx="4">
                        <c:v>Weniger Treffen</c:v>
                      </c:pt>
                      <c:pt idx="5">
                        <c:v>Mehr Treffen</c:v>
                      </c:pt>
                      <c:pt idx="6">
                        <c:v>Keinen Kontakt</c:v>
                      </c:pt>
                      <c:pt idx="7">
                        <c:v>Weniger Kontakt</c:v>
                      </c:pt>
                      <c:pt idx="8">
                        <c:v>Mehr Kontakt</c:v>
                      </c:pt>
                      <c:pt idx="9">
                        <c:v>Mehr Online/Telefonieren</c:v>
                      </c:pt>
                      <c:pt idx="10">
                        <c:v>Gehen mehr nach draußen</c:v>
                      </c:pt>
                      <c:pt idx="11">
                        <c:v>Gruppentreffen fehlen</c:v>
                      </c:pt>
                      <c:pt idx="12">
                        <c:v>Coronaverordnung hindert</c:v>
                      </c:pt>
                      <c:pt idx="13">
                        <c:v>Weniger Verbundenheit</c:v>
                      </c:pt>
                      <c:pt idx="14">
                        <c:v>Freundschaft wurde enger</c:v>
                      </c:pt>
                      <c:pt idx="15">
                        <c:v>einige Freunde verloren</c:v>
                      </c:pt>
                      <c:pt idx="16">
                        <c:v>Streit/Schlechte Stimmung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'16 Freundschafts Veränderungen'!$C$2:$C$18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0.16442953020134229</c:v>
                      </c:pt>
                      <c:pt idx="1">
                        <c:v>5.5928411633109623E-3</c:v>
                      </c:pt>
                      <c:pt idx="2">
                        <c:v>3.2438478747203577E-2</c:v>
                      </c:pt>
                      <c:pt idx="3">
                        <c:v>3.0201342281879196E-2</c:v>
                      </c:pt>
                      <c:pt idx="4">
                        <c:v>0.21140939597315436</c:v>
                      </c:pt>
                      <c:pt idx="5">
                        <c:v>6.7114093959731542E-3</c:v>
                      </c:pt>
                      <c:pt idx="6">
                        <c:v>1.7897091722595078E-2</c:v>
                      </c:pt>
                      <c:pt idx="7">
                        <c:v>0.18232662192393737</c:v>
                      </c:pt>
                      <c:pt idx="8">
                        <c:v>1.45413870246085E-2</c:v>
                      </c:pt>
                      <c:pt idx="9">
                        <c:v>7.0469798657718116E-2</c:v>
                      </c:pt>
                      <c:pt idx="10">
                        <c:v>6.7114093959731542E-3</c:v>
                      </c:pt>
                      <c:pt idx="11">
                        <c:v>2.5727069351230425E-2</c:v>
                      </c:pt>
                      <c:pt idx="12">
                        <c:v>1.45413870246085E-2</c:v>
                      </c:pt>
                      <c:pt idx="13">
                        <c:v>1.5659955257270694E-2</c:v>
                      </c:pt>
                      <c:pt idx="14">
                        <c:v>0.10067114093959731</c:v>
                      </c:pt>
                      <c:pt idx="15">
                        <c:v>4.0268456375838924E-2</c:v>
                      </c:pt>
                      <c:pt idx="16">
                        <c:v>6.0402684563758392E-2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93F-40D1-8EF3-1625B3F8E877}"/>
                  </c:ext>
                </c:extLst>
              </c15:ser>
            </c15:filteredBarSeries>
          </c:ext>
        </c:extLst>
      </c:barChart>
      <c:catAx>
        <c:axId val="143660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3729136"/>
        <c:crosses val="autoZero"/>
        <c:auto val="1"/>
        <c:lblAlgn val="ctr"/>
        <c:lblOffset val="100"/>
        <c:noMultiLvlLbl val="0"/>
      </c:catAx>
      <c:valAx>
        <c:axId val="122372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66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Worauf freust Du Dich</a:t>
            </a:r>
            <a:r>
              <a:rPr lang="de-DE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nach dem Lockdown?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'Worauf freust du dich'!$B$8:$B$18</c:f>
              <c:strCache>
                <c:ptCount val="11"/>
                <c:pt idx="0">
                  <c:v>auf das Treffen mit Anderen</c:v>
                </c:pt>
                <c:pt idx="1">
                  <c:v>die Familie wieder treffen</c:v>
                </c:pt>
                <c:pt idx="2">
                  <c:v>Freunde treffen können</c:v>
                </c:pt>
                <c:pt idx="3">
                  <c:v>wieder normal leben zu können</c:v>
                </c:pt>
                <c:pt idx="4">
                  <c:v>wieder Schoppen und in Restaurant oder Kino gehen können</c:v>
                </c:pt>
                <c:pt idx="5">
                  <c:v>Party, Konzerte, Feiern</c:v>
                </c:pt>
                <c:pt idx="6">
                  <c:v>Reise, Urlaub</c:v>
                </c:pt>
                <c:pt idx="7">
                  <c:v>Sport, Fußball, Schwimmen …..</c:v>
                </c:pt>
                <c:pt idx="8">
                  <c:v>wieder normal in die Schule gehen</c:v>
                </c:pt>
                <c:pt idx="9">
                  <c:v>Anwort nicht zuzuordnen</c:v>
                </c:pt>
                <c:pt idx="10">
                  <c:v>weiß nicht, nichts</c:v>
                </c:pt>
              </c:strCache>
            </c:strRef>
          </c:cat>
          <c:val>
            <c:numRef>
              <c:f>'Worauf freust du dich'!$C$8:$C$18</c:f>
              <c:numCache>
                <c:formatCode>General</c:formatCode>
                <c:ptCount val="11"/>
                <c:pt idx="0">
                  <c:v>55</c:v>
                </c:pt>
                <c:pt idx="1">
                  <c:v>27</c:v>
                </c:pt>
                <c:pt idx="2">
                  <c:v>320</c:v>
                </c:pt>
                <c:pt idx="3">
                  <c:v>127</c:v>
                </c:pt>
                <c:pt idx="4">
                  <c:v>83</c:v>
                </c:pt>
                <c:pt idx="5">
                  <c:v>92</c:v>
                </c:pt>
                <c:pt idx="6">
                  <c:v>69</c:v>
                </c:pt>
                <c:pt idx="7">
                  <c:v>75</c:v>
                </c:pt>
                <c:pt idx="8">
                  <c:v>73</c:v>
                </c:pt>
                <c:pt idx="9">
                  <c:v>38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4-4B60-91DB-AA85E742CC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135816"/>
        <c:axId val="927136800"/>
      </c:barChart>
      <c:catAx>
        <c:axId val="92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7136800"/>
        <c:crosses val="autoZero"/>
        <c:auto val="1"/>
        <c:lblAlgn val="ctr"/>
        <c:lblOffset val="100"/>
        <c:noMultiLvlLbl val="0"/>
      </c:catAx>
      <c:valAx>
        <c:axId val="9271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713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Welche Maßnahmen</a:t>
            </a:r>
            <a:r>
              <a:rPr lang="de-DE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sollen beibehalten werden?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Tabellen!$A$5:$A$15</c:f>
              <c:strCache>
                <c:ptCount val="11"/>
                <c:pt idx="0">
                  <c:v>Abstand halten, Kontakte einschränken</c:v>
                </c:pt>
                <c:pt idx="1">
                  <c:v>digital bleiben &amp; weiter ausbauen, Hybridunterrricht, Recht auf homeoffice, Unterrichtsmaterial online stellen, Schultechnik verbessern</c:v>
                </c:pt>
                <c:pt idx="2">
                  <c:v>Hygiene, Desinfektion und Maskenpflicht, Maske auch bei Grippewelle</c:v>
                </c:pt>
                <c:pt idx="3">
                  <c:v> Es soll nix bleiben</c:v>
                </c:pt>
                <c:pt idx="4">
                  <c:v>keine Ahnung</c:v>
                </c:pt>
                <c:pt idx="5">
                  <c:v>(Frage nicht beantwortet)</c:v>
                </c:pt>
                <c:pt idx="6">
                  <c:v>(Antwort nicht zuzuordnen)</c:v>
                </c:pt>
                <c:pt idx="7">
                  <c:v>Umwelt mehr entlasten, weniger Flüge, weniger Konsum</c:v>
                </c:pt>
                <c:pt idx="8">
                  <c:v>mehr Solidarität und Zusammenhalt leben, schätzen was man hat, bessere Bezahlung</c:v>
                </c:pt>
                <c:pt idx="9">
                  <c:v>Einzelhandel öffnen, mehr Forschung und Impfen</c:v>
                </c:pt>
                <c:pt idx="10">
                  <c:v>lockdown oder alle Massnahmen behalten</c:v>
                </c:pt>
              </c:strCache>
            </c:strRef>
          </c:cat>
          <c:val>
            <c:numRef>
              <c:f>Tabellen!$C$5:$C$15</c:f>
              <c:numCache>
                <c:formatCode>General</c:formatCode>
                <c:ptCount val="11"/>
                <c:pt idx="0">
                  <c:v>35</c:v>
                </c:pt>
                <c:pt idx="1">
                  <c:v>231</c:v>
                </c:pt>
                <c:pt idx="2">
                  <c:v>113</c:v>
                </c:pt>
                <c:pt idx="3">
                  <c:v>179</c:v>
                </c:pt>
                <c:pt idx="4">
                  <c:v>144</c:v>
                </c:pt>
                <c:pt idx="5">
                  <c:v>25</c:v>
                </c:pt>
                <c:pt idx="6">
                  <c:v>11</c:v>
                </c:pt>
                <c:pt idx="7">
                  <c:v>24</c:v>
                </c:pt>
                <c:pt idx="8">
                  <c:v>43</c:v>
                </c:pt>
                <c:pt idx="9">
                  <c:v>31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2-431A-B45B-91898DABE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043480"/>
        <c:axId val="402050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Tabellen!$A$5:$A$15</c15:sqref>
                        </c15:formulaRef>
                      </c:ext>
                    </c:extLst>
                    <c:strCache>
                      <c:ptCount val="11"/>
                      <c:pt idx="0">
                        <c:v>Abstand halten, Kontakte einschränken</c:v>
                      </c:pt>
                      <c:pt idx="1">
                        <c:v>digital bleiben &amp; weiter ausbauen, Hybridunterrricht, Recht auf homeoffice, Unterrichtsmaterial online stellen, Schultechnik verbessern</c:v>
                      </c:pt>
                      <c:pt idx="2">
                        <c:v>Hygiene, Desinfektion und Maskenpflicht, Maske auch bei Grippewelle</c:v>
                      </c:pt>
                      <c:pt idx="3">
                        <c:v> Es soll nix bleiben</c:v>
                      </c:pt>
                      <c:pt idx="4">
                        <c:v>keine Ahnung</c:v>
                      </c:pt>
                      <c:pt idx="5">
                        <c:v>(Frage nicht beantwortet)</c:v>
                      </c:pt>
                      <c:pt idx="6">
                        <c:v>(Antwort nicht zuzuordnen)</c:v>
                      </c:pt>
                      <c:pt idx="7">
                        <c:v>Umwelt mehr entlasten, weniger Flüge, weniger Konsum</c:v>
                      </c:pt>
                      <c:pt idx="8">
                        <c:v>mehr Solidarität und Zusammenhalt leben, schätzen was man hat, bessere Bezahlung</c:v>
                      </c:pt>
                      <c:pt idx="9">
                        <c:v>Einzelhandel öffnen, mehr Forschung und Impfen</c:v>
                      </c:pt>
                      <c:pt idx="10">
                        <c:v>lockdown oder alle Massnahmen behalten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Tabellen!$B$5:$B$15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182-431A-B45B-91898DABEAC2}"/>
                  </c:ext>
                </c:extLst>
              </c15:ser>
            </c15:filteredBarSeries>
          </c:ext>
        </c:extLst>
      </c:barChart>
      <c:catAx>
        <c:axId val="40204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2050040"/>
        <c:crosses val="autoZero"/>
        <c:auto val="1"/>
        <c:lblAlgn val="ctr"/>
        <c:lblOffset val="100"/>
        <c:noMultiLvlLbl val="0"/>
      </c:catAx>
      <c:valAx>
        <c:axId val="40205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204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none" baseline="0">
                <a:latin typeface="Arial" panose="020B0604020202020204" pitchFamily="34" charset="0"/>
                <a:cs typeface="Arial" panose="020B0604020202020204" pitchFamily="34" charset="0"/>
              </a:rPr>
              <a:t>Fragen an die Politiker</a:t>
            </a:r>
          </a:p>
        </c:rich>
      </c:tx>
      <c:layout>
        <c:manualLayout>
          <c:xMode val="edge"/>
          <c:yMode val="edge"/>
          <c:x val="1.5983966151728436E-3"/>
          <c:y val="1.1990743523660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95-4B6E-9E59-3BD0390B1C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95-4B6E-9E59-3BD0390B1C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95-4B6E-9E59-3BD0390B1C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95-4B6E-9E59-3BD0390B1C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A95-4B6E-9E59-3BD0390B1C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A95-4B6E-9E59-3BD0390B1C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A95-4B6E-9E59-3BD0390B1C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A95-4B6E-9E59-3BD0390B1C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A95-4B6E-9E59-3BD0390B1C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A95-4B6E-9E59-3BD0390B1C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A95-4B6E-9E59-3BD0390B1C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DA95-4B6E-9E59-3BD0390B1C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A95-4B6E-9E59-3BD0390B1C9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A95-4B6E-9E59-3BD0390B1C9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DA95-4B6E-9E59-3BD0390B1C9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DA95-4B6E-9E59-3BD0390B1C9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DA95-4B6E-9E59-3BD0390B1C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A95-4B6E-9E59-3BD0390B1C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A95-4B6E-9E59-3BD0390B1C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A95-4B6E-9E59-3BD0390B1C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A95-4B6E-9E59-3BD0390B1C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A95-4B6E-9E59-3BD0390B1C9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A95-4B6E-9E59-3BD0390B1C9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A95-4B6E-9E59-3BD0390B1C98}"/>
                </c:ext>
              </c:extLst>
            </c:dLbl>
            <c:dLbl>
              <c:idx val="7"/>
              <c:layout>
                <c:manualLayout>
                  <c:x val="1.237432327919567E-2"/>
                  <c:y val="1.1363636363636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95-4B6E-9E59-3BD0390B1C98}"/>
                </c:ext>
              </c:extLst>
            </c:dLbl>
            <c:dLbl>
              <c:idx val="8"/>
              <c:layout>
                <c:manualLayout>
                  <c:x val="-8.1979891724671308E-2"/>
                  <c:y val="1.7045454545454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95-4B6E-9E59-3BD0390B1C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DA95-4B6E-9E59-3BD0390B1C9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DA95-4B6E-9E59-3BD0390B1C98}"/>
                </c:ext>
              </c:extLst>
            </c:dLbl>
            <c:dLbl>
              <c:idx val="11"/>
              <c:layout>
                <c:manualLayout>
                  <c:x val="-1.7723435370793493E-18"/>
                  <c:y val="-1.7045454545454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95-4B6E-9E59-3BD0390B1C9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DA95-4B6E-9E59-3BD0390B1C98}"/>
                </c:ext>
              </c:extLst>
            </c:dLbl>
            <c:dLbl>
              <c:idx val="13"/>
              <c:layout>
                <c:manualLayout>
                  <c:x val="-3.3354653225351617E-2"/>
                  <c:y val="3.237446209870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95-4B6E-9E59-3BD0390B1C98}"/>
                </c:ext>
              </c:extLst>
            </c:dLbl>
            <c:dLbl>
              <c:idx val="14"/>
              <c:layout>
                <c:manualLayout>
                  <c:x val="4.6403712296983757E-2"/>
                  <c:y val="3.7878787878787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95-4B6E-9E59-3BD0390B1C98}"/>
                </c:ext>
              </c:extLst>
            </c:dLbl>
            <c:dLbl>
              <c:idx val="15"/>
              <c:layout>
                <c:manualLayout>
                  <c:x val="-1.5467904098994587E-3"/>
                  <c:y val="-3.0303030303030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A95-4B6E-9E59-3BD0390B1C98}"/>
                </c:ext>
              </c:extLst>
            </c:dLbl>
            <c:dLbl>
              <c:idx val="16"/>
              <c:layout>
                <c:manualLayout>
                  <c:x val="2.1655065738592421E-2"/>
                  <c:y val="-1.8939393939393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A95-4B6E-9E59-3BD0390B1C9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Zusammenfassung!$A$4:$A$20</c:f>
              <c:strCache>
                <c:ptCount val="17"/>
                <c:pt idx="0">
                  <c:v>Fragen zum Lockdown</c:v>
                </c:pt>
                <c:pt idx="1">
                  <c:v>Fragen zu ihrem Leben (Ki&amp; Ju)</c:v>
                </c:pt>
                <c:pt idx="2">
                  <c:v>Fragen zur Schule und Uni </c:v>
                </c:pt>
                <c:pt idx="3">
                  <c:v>Fragen zum Impfen</c:v>
                </c:pt>
                <c:pt idx="4">
                  <c:v>Fragen zur Normalität</c:v>
                </c:pt>
                <c:pt idx="5">
                  <c:v>angemessene Maßnahmen</c:v>
                </c:pt>
                <c:pt idx="6">
                  <c:v>Keine Ahnung/habe keine</c:v>
                </c:pt>
                <c:pt idx="7">
                  <c:v>keine Angaben</c:v>
                </c:pt>
                <c:pt idx="8">
                  <c:v>nicht auszuwerten</c:v>
                </c:pt>
                <c:pt idx="9">
                  <c:v>Wie lange dauert der Horror noch?</c:v>
                </c:pt>
                <c:pt idx="10">
                  <c:v>Wie soll es weitergehen?</c:v>
                </c:pt>
                <c:pt idx="11">
                  <c:v>Wann hört Corona auf?</c:v>
                </c:pt>
                <c:pt idx="12">
                  <c:v>andere Fragen zu Corona</c:v>
                </c:pt>
                <c:pt idx="13">
                  <c:v>persönliche Fragen an Politiker</c:v>
                </c:pt>
                <c:pt idx="14">
                  <c:v>Fragen zum Klimaschutz</c:v>
                </c:pt>
                <c:pt idx="15">
                  <c:v>nicht zuzuordnen</c:v>
                </c:pt>
                <c:pt idx="16">
                  <c:v>andere Fragen  </c:v>
                </c:pt>
              </c:strCache>
            </c:strRef>
          </c:cat>
          <c:val>
            <c:numRef>
              <c:f>Zusammenfassung!$B$4:$B$20</c:f>
              <c:numCache>
                <c:formatCode>General</c:formatCode>
                <c:ptCount val="17"/>
                <c:pt idx="0">
                  <c:v>75</c:v>
                </c:pt>
                <c:pt idx="1">
                  <c:v>46</c:v>
                </c:pt>
                <c:pt idx="2">
                  <c:v>101</c:v>
                </c:pt>
                <c:pt idx="3">
                  <c:v>77</c:v>
                </c:pt>
                <c:pt idx="4">
                  <c:v>61</c:v>
                </c:pt>
                <c:pt idx="5">
                  <c:v>53</c:v>
                </c:pt>
                <c:pt idx="6">
                  <c:v>165</c:v>
                </c:pt>
                <c:pt idx="7">
                  <c:v>9</c:v>
                </c:pt>
                <c:pt idx="8">
                  <c:v>8</c:v>
                </c:pt>
                <c:pt idx="9">
                  <c:v>26</c:v>
                </c:pt>
                <c:pt idx="10">
                  <c:v>7</c:v>
                </c:pt>
                <c:pt idx="11">
                  <c:v>18</c:v>
                </c:pt>
                <c:pt idx="12">
                  <c:v>157</c:v>
                </c:pt>
                <c:pt idx="13">
                  <c:v>52</c:v>
                </c:pt>
                <c:pt idx="14">
                  <c:v>7</c:v>
                </c:pt>
                <c:pt idx="15">
                  <c:v>30</c:v>
                </c:pt>
                <c:pt idx="1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A95-4B6E-9E59-3BD0390B1C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27365345074938"/>
          <c:y val="0.10971650877928292"/>
          <c:w val="0.70791778231751257"/>
          <c:h val="0.842845848082465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Tabelle1!$A$3:$A$24</c:f>
              <c:strCache>
                <c:ptCount val="22"/>
                <c:pt idx="0">
                  <c:v>Nachhilfe/ Lernangebote</c:v>
                </c:pt>
                <c:pt idx="1">
                  <c:v>Schulen/Uni öffnen</c:v>
                </c:pt>
                <c:pt idx="2">
                  <c:v>Psychologische/ Therapeutische Hilfen </c:v>
                </c:pt>
                <c:pt idx="3">
                  <c:v>Sportmöglichkeiten</c:v>
                </c:pt>
                <c:pt idx="4">
                  <c:v>Austausch/ Treffen in Präsenz</c:v>
                </c:pt>
                <c:pt idx="5">
                  <c:v>Online Angebote</c:v>
                </c:pt>
                <c:pt idx="6">
                  <c:v>Partys/Feste/Veranstaltungen</c:v>
                </c:pt>
                <c:pt idx="7">
                  <c:v>Eintritt für Interessen der Jugendlichen</c:v>
                </c:pt>
                <c:pt idx="8">
                  <c:v>Kennen die Jugendarbeit nicht</c:v>
                </c:pt>
                <c:pt idx="9">
                  <c:v>es geht mir gut</c:v>
                </c:pt>
                <c:pt idx="10">
                  <c:v>Besseres Internet</c:v>
                </c:pt>
                <c:pt idx="11">
                  <c:v>Lockdown beenden/ Normalität</c:v>
                </c:pt>
                <c:pt idx="12">
                  <c:v>Jugendvertretung</c:v>
                </c:pt>
                <c:pt idx="13">
                  <c:v>kostenlose Schulmittel/ Laptops/Tablet</c:v>
                </c:pt>
                <c:pt idx="14">
                  <c:v>Freiheit zurückbekommen</c:v>
                </c:pt>
                <c:pt idx="15">
                  <c:v>Aufenthaltsplätze für JL verbessern</c:v>
                </c:pt>
                <c:pt idx="16">
                  <c:v>Geld</c:v>
                </c:pt>
                <c:pt idx="17">
                  <c:v>Sommerfreizeit</c:v>
                </c:pt>
                <c:pt idx="18">
                  <c:v>Corona-Maßnahmen kontrollieren</c:v>
                </c:pt>
                <c:pt idx="19">
                  <c:v>Bastelangebote</c:v>
                </c:pt>
                <c:pt idx="20">
                  <c:v>Impfungen für Jugendliche</c:v>
                </c:pt>
                <c:pt idx="21">
                  <c:v>Kino </c:v>
                </c:pt>
              </c:strCache>
            </c:strRef>
          </c:cat>
          <c:val>
            <c:numRef>
              <c:f>Tabelle1!$B$3:$B$24</c:f>
              <c:numCache>
                <c:formatCode>General</c:formatCode>
                <c:ptCount val="22"/>
                <c:pt idx="0">
                  <c:v>31</c:v>
                </c:pt>
                <c:pt idx="1">
                  <c:v>17</c:v>
                </c:pt>
                <c:pt idx="2">
                  <c:v>43</c:v>
                </c:pt>
                <c:pt idx="3">
                  <c:v>19</c:v>
                </c:pt>
                <c:pt idx="4">
                  <c:v>70</c:v>
                </c:pt>
                <c:pt idx="5">
                  <c:v>22</c:v>
                </c:pt>
                <c:pt idx="6">
                  <c:v>21</c:v>
                </c:pt>
                <c:pt idx="7">
                  <c:v>34</c:v>
                </c:pt>
                <c:pt idx="8">
                  <c:v>10</c:v>
                </c:pt>
                <c:pt idx="9">
                  <c:v>12</c:v>
                </c:pt>
                <c:pt idx="10">
                  <c:v>3</c:v>
                </c:pt>
                <c:pt idx="11">
                  <c:v>12</c:v>
                </c:pt>
                <c:pt idx="12">
                  <c:v>3</c:v>
                </c:pt>
                <c:pt idx="13">
                  <c:v>10</c:v>
                </c:pt>
                <c:pt idx="14">
                  <c:v>7</c:v>
                </c:pt>
                <c:pt idx="15">
                  <c:v>10</c:v>
                </c:pt>
                <c:pt idx="16">
                  <c:v>6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7-407A-B752-7CC260BCD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4271664"/>
        <c:axId val="534269040"/>
      </c:barChart>
      <c:catAx>
        <c:axId val="53427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269040"/>
        <c:crosses val="autoZero"/>
        <c:auto val="1"/>
        <c:lblAlgn val="ctr"/>
        <c:lblOffset val="100"/>
        <c:noMultiLvlLbl val="0"/>
      </c:catAx>
      <c:valAx>
        <c:axId val="53426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42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Sich treffen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'16 Freundschafts Veränderungen'!$A$5:$A$7</c:f>
              <c:strCache>
                <c:ptCount val="3"/>
                <c:pt idx="0">
                  <c:v>Keine Treffen mehr</c:v>
                </c:pt>
                <c:pt idx="1">
                  <c:v>Weniger Treffen</c:v>
                </c:pt>
                <c:pt idx="2">
                  <c:v>Mehr Treffen</c:v>
                </c:pt>
              </c:strCache>
            </c:strRef>
          </c:cat>
          <c:val>
            <c:numRef>
              <c:f>'16 Freundschafts Veränderungen'!$C$5:$C$7</c:f>
              <c:numCache>
                <c:formatCode>0.0%</c:formatCode>
                <c:ptCount val="3"/>
                <c:pt idx="0">
                  <c:v>3.0201342281879196E-2</c:v>
                </c:pt>
                <c:pt idx="1">
                  <c:v>0.21140939597315436</c:v>
                </c:pt>
                <c:pt idx="2">
                  <c:v>6.7114093959731542E-3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EE8-B80E-3565CE3C98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4666112"/>
        <c:axId val="1870190896"/>
      </c:barChart>
      <c:catAx>
        <c:axId val="4346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0190896"/>
        <c:crosses val="autoZero"/>
        <c:auto val="1"/>
        <c:lblAlgn val="ctr"/>
        <c:lblOffset val="100"/>
        <c:noMultiLvlLbl val="0"/>
      </c:catAx>
      <c:valAx>
        <c:axId val="18701908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46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Kontakt halten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'16 Freundschafts Veränderungen'!$A$8:$A$10</c:f>
              <c:strCache>
                <c:ptCount val="3"/>
                <c:pt idx="0">
                  <c:v>Keinen Kontakt</c:v>
                </c:pt>
                <c:pt idx="1">
                  <c:v>Weniger Kontakt</c:v>
                </c:pt>
                <c:pt idx="2">
                  <c:v>Mehr Kontakt</c:v>
                </c:pt>
              </c:strCache>
            </c:strRef>
          </c:cat>
          <c:val>
            <c:numRef>
              <c:f>'16 Freundschafts Veränderungen'!$C$8:$C$10</c:f>
              <c:numCache>
                <c:formatCode>0.0%</c:formatCode>
                <c:ptCount val="3"/>
                <c:pt idx="0">
                  <c:v>1.7897091722595078E-2</c:v>
                </c:pt>
                <c:pt idx="1">
                  <c:v>0.18232662192393737</c:v>
                </c:pt>
                <c:pt idx="2">
                  <c:v>1.45413870246085E-2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1-49D7-BF35-79743245B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7819056"/>
        <c:axId val="1870211696"/>
      </c:barChart>
      <c:catAx>
        <c:axId val="42781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0211696"/>
        <c:crosses val="autoZero"/>
        <c:auto val="1"/>
        <c:lblAlgn val="ctr"/>
        <c:lblOffset val="100"/>
        <c:noMultiLvlLbl val="0"/>
      </c:catAx>
      <c:valAx>
        <c:axId val="18702116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8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Verhalten/Gewohnheiten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'16 Freundschafts Veränderungen'!$A$11:$A$14</c:f>
              <c:strCache>
                <c:ptCount val="4"/>
                <c:pt idx="0">
                  <c:v>Mehr Online/Telefonieren</c:v>
                </c:pt>
                <c:pt idx="1">
                  <c:v>Gehen mehr nach draußen</c:v>
                </c:pt>
                <c:pt idx="2">
                  <c:v>Gruppentreffen fehlen</c:v>
                </c:pt>
                <c:pt idx="3">
                  <c:v>Coronaverordnung hindert</c:v>
                </c:pt>
              </c:strCache>
            </c:strRef>
          </c:cat>
          <c:val>
            <c:numRef>
              <c:f>'16 Freundschafts Veränderungen'!$C$11:$C$14</c:f>
              <c:numCache>
                <c:formatCode>0.0%</c:formatCode>
                <c:ptCount val="4"/>
                <c:pt idx="0">
                  <c:v>7.0469798657718116E-2</c:v>
                </c:pt>
                <c:pt idx="1">
                  <c:v>6.7114093959731542E-3</c:v>
                </c:pt>
                <c:pt idx="2">
                  <c:v>2.5727069351230425E-2</c:v>
                </c:pt>
                <c:pt idx="3">
                  <c:v>1.45413870246085E-2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C-4B61-982B-FD6DDDB5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4911024"/>
        <c:axId val="1973791248"/>
      </c:barChart>
      <c:catAx>
        <c:axId val="186491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73791248"/>
        <c:crosses val="autoZero"/>
        <c:auto val="1"/>
        <c:lblAlgn val="ctr"/>
        <c:lblOffset val="100"/>
        <c:noMultiLvlLbl val="0"/>
      </c:catAx>
      <c:valAx>
        <c:axId val="19737912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6491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oder nichts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0400934286883866"/>
          <c:y val="3.368895789434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'16 Freundschafts Veränderungen'!$C$1</c:f>
              <c:strCache>
                <c:ptCount val="1"/>
                <c:pt idx="0">
                  <c:v>Prozent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'16 Freundschafts Veränderungen'!$A$2:$A$18</c:f>
              <c:strCache>
                <c:ptCount val="3"/>
                <c:pt idx="0">
                  <c:v>Nichts Geändert</c:v>
                </c:pt>
                <c:pt idx="1">
                  <c:v>Alles Geändert</c:v>
                </c:pt>
                <c:pt idx="2">
                  <c:v>Wenig aussagekräftig</c:v>
                </c:pt>
              </c:strCache>
            </c:strRef>
          </c:cat>
          <c:val>
            <c:numRef>
              <c:f>'16 Freundschafts Veränderungen'!$C$2:$C$18</c:f>
              <c:numCache>
                <c:formatCode>0.0%</c:formatCode>
                <c:ptCount val="3"/>
                <c:pt idx="0">
                  <c:v>0.16442953020134229</c:v>
                </c:pt>
                <c:pt idx="1">
                  <c:v>5.5928411633109623E-3</c:v>
                </c:pt>
                <c:pt idx="2">
                  <c:v>3.2438478747203577E-2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6-478C-913C-50721D494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05129200"/>
        <c:axId val="18701821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'16 Freundschafts Veränderungen'!$B$1</c15:sqref>
                        </c15:formulaRef>
                      </c:ext>
                    </c:extLst>
                    <c:strCache>
                      <c:ptCount val="1"/>
                      <c:pt idx="0">
                        <c:v>Anzahl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>
                    <a:outerShdw blurRad="254000" sx="102000" sy="102000" algn="ctr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2-0576-478C-913C-50721D4944CF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4-0576-478C-913C-50721D4944CF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6-0576-478C-913C-50721D4944CF}"/>
                    </c:ext>
                  </c:extLst>
                </c:dPt>
                <c:dLbls>
                  <c:spP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eparator>, </c:separator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pattFill prst="pct75">
                          <a:fgClr>
                            <a:schemeClr val="dk1">
                              <a:lumMod val="75000"/>
                              <a:lumOff val="25000"/>
                            </a:schemeClr>
                          </a:fgClr>
                          <a:bgClr>
                            <a:schemeClr val="dk1">
                              <a:lumMod val="65000"/>
                              <a:lumOff val="35000"/>
                            </a:schemeClr>
                          </a:bgClr>
                        </a:pattFill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'16 Freundschafts Veränderungen'!$A$2:$A$18</c15:sqref>
                        </c15:formulaRef>
                      </c:ext>
                    </c:extLst>
                    <c:strCache>
                      <c:ptCount val="3"/>
                      <c:pt idx="0">
                        <c:v>Nichts Geändert</c:v>
                      </c:pt>
                      <c:pt idx="1">
                        <c:v>Alles Geändert</c:v>
                      </c:pt>
                      <c:pt idx="2">
                        <c:v>Wenig aussagekräftig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'16 Freundschafts Veränderungen'!$B$2:$B$18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147</c:v>
                      </c:pt>
                      <c:pt idx="1">
                        <c:v>5</c:v>
                      </c:pt>
                      <c:pt idx="2">
                        <c:v>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576-478C-913C-50721D4944CF}"/>
                  </c:ext>
                </c:extLst>
              </c15:ser>
            </c15:filteredBarSeries>
          </c:ext>
        </c:extLst>
      </c:barChart>
      <c:catAx>
        <c:axId val="180512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0182160"/>
        <c:crosses val="autoZero"/>
        <c:auto val="1"/>
        <c:lblAlgn val="ctr"/>
        <c:lblOffset val="100"/>
        <c:noMultiLvlLbl val="0"/>
      </c:catAx>
      <c:valAx>
        <c:axId val="18701821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51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Innerhalb der Freundschaft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'16 Freundschafts Veränderungen'!$A$14:$A$18</c:f>
              <c:strCache>
                <c:ptCount val="5"/>
                <c:pt idx="0">
                  <c:v>Coronaverordnung hindert</c:v>
                </c:pt>
                <c:pt idx="1">
                  <c:v>Weniger Verbundenheit</c:v>
                </c:pt>
                <c:pt idx="2">
                  <c:v>Freundschaft wurde enger</c:v>
                </c:pt>
                <c:pt idx="3">
                  <c:v>einige Freunde verloren</c:v>
                </c:pt>
                <c:pt idx="4">
                  <c:v>Streit/Schlechte Stimmung</c:v>
                </c:pt>
              </c:strCache>
            </c:strRef>
          </c:cat>
          <c:val>
            <c:numRef>
              <c:f>'16 Freundschafts Veränderungen'!$C$14:$C$18</c:f>
              <c:numCache>
                <c:formatCode>0.0%</c:formatCode>
                <c:ptCount val="5"/>
                <c:pt idx="0">
                  <c:v>1.45413870246085E-2</c:v>
                </c:pt>
                <c:pt idx="1">
                  <c:v>1.5659955257270694E-2</c:v>
                </c:pt>
                <c:pt idx="2">
                  <c:v>0.10067114093959731</c:v>
                </c:pt>
                <c:pt idx="3">
                  <c:v>4.0268456375838924E-2</c:v>
                </c:pt>
                <c:pt idx="4">
                  <c:v>6.0402684563758392E-2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9-4326-A925-9BEC1B52D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9541136"/>
        <c:axId val="561667072"/>
      </c:barChart>
      <c:catAx>
        <c:axId val="56954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1667072"/>
        <c:crosses val="autoZero"/>
        <c:auto val="1"/>
        <c:lblAlgn val="ctr"/>
        <c:lblOffset val="100"/>
        <c:noMultiLvlLbl val="0"/>
      </c:catAx>
      <c:valAx>
        <c:axId val="561667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954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DD-4973-A1FC-78724043DF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DD-4973-A1FC-78724043DF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DD-4973-A1FC-78724043DF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DD-4973-A1FC-78724043DF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DD-4973-A1FC-78724043DF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DD-4973-A1FC-78724043DF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CDD-4973-A1FC-78724043DF8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CDD-4973-A1FC-78724043DF8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CDD-4973-A1FC-78724043DF8C}"/>
                </c:ext>
              </c:extLst>
            </c:dLbl>
            <c:dLbl>
              <c:idx val="3"/>
              <c:layout>
                <c:manualLayout>
                  <c:x val="-4.004711425206129E-2"/>
                  <c:y val="-1.359519104532731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DD-4973-A1FC-78724043DF8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CDD-4973-A1FC-78724043DF8C}"/>
                </c:ext>
              </c:extLst>
            </c:dLbl>
            <c:dLbl>
              <c:idx val="5"/>
              <c:layout>
                <c:manualLayout>
                  <c:x val="0.11307420494699646"/>
                  <c:y val="-1.359519104532731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DD-4973-A1FC-78724043DF8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zahlen!$A$22:$A$27</c:f>
              <c:strCache>
                <c:ptCount val="6"/>
                <c:pt idx="0">
                  <c:v>nein</c:v>
                </c:pt>
                <c:pt idx="1">
                  <c:v>ich weiß nicht, Frage nicht verstanden</c:v>
                </c:pt>
                <c:pt idx="2">
                  <c:v>ja</c:v>
                </c:pt>
                <c:pt idx="3">
                  <c:v>ein bisschen</c:v>
                </c:pt>
                <c:pt idx="4">
                  <c:v>keine Angabe</c:v>
                </c:pt>
                <c:pt idx="5">
                  <c:v>keine Zuordnung</c:v>
                </c:pt>
              </c:strCache>
            </c:strRef>
          </c:cat>
          <c:val>
            <c:numRef>
              <c:f>zahlen!$B$22:$B$27</c:f>
              <c:numCache>
                <c:formatCode>General</c:formatCode>
                <c:ptCount val="6"/>
                <c:pt idx="0">
                  <c:v>178</c:v>
                </c:pt>
                <c:pt idx="1">
                  <c:v>29</c:v>
                </c:pt>
                <c:pt idx="2">
                  <c:v>593</c:v>
                </c:pt>
                <c:pt idx="3">
                  <c:v>70</c:v>
                </c:pt>
                <c:pt idx="4">
                  <c:v>12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DD-4973-A1FC-78724043DF8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800" cap="none" baseline="0" dirty="0">
                <a:latin typeface="Arial" panose="020B0604020202020204" pitchFamily="34" charset="0"/>
              </a:rPr>
              <a:t>Was </a:t>
            </a:r>
            <a:r>
              <a:rPr lang="en-US" sz="1800" cap="none" baseline="0" dirty="0" err="1">
                <a:latin typeface="Arial" panose="020B0604020202020204" pitchFamily="34" charset="0"/>
              </a:rPr>
              <a:t>vermisst</a:t>
            </a:r>
            <a:r>
              <a:rPr lang="en-US" sz="1800" cap="none" baseline="0" dirty="0">
                <a:latin typeface="Arial" panose="020B0604020202020204" pitchFamily="34" charset="0"/>
              </a:rPr>
              <a:t> Du im Lockdown am </a:t>
            </a:r>
            <a:r>
              <a:rPr lang="en-US" sz="1800" cap="none" baseline="0" dirty="0" err="1">
                <a:latin typeface="Arial" panose="020B0604020202020204" pitchFamily="34" charset="0"/>
              </a:rPr>
              <a:t>meisten</a:t>
            </a:r>
            <a:r>
              <a:rPr lang="en-US" sz="1800" cap="none" baseline="0" dirty="0">
                <a:latin typeface="Arial" panose="020B0604020202020204" pitchFamily="34" charset="0"/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64-4C26-A0C3-93EEB3EFE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64-4C26-A0C3-93EEB3EFE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64-4C26-A0C3-93EEB3EFE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64-4C26-A0C3-93EEB3EFE8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64-4C26-A0C3-93EEB3EFE8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64-4C26-A0C3-93EEB3EFE8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64-4C26-A0C3-93EEB3EFE8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064-4C26-A0C3-93EEB3EFE8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064-4C26-A0C3-93EEB3EFE85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064-4C26-A0C3-93EEB3EFE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064-4C26-A0C3-93EEB3EFE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064-4C26-A0C3-93EEB3EFE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064-4C26-A0C3-93EEB3EFE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064-4C26-A0C3-93EEB3EFE85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064-4C26-A0C3-93EEB3EFE8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064-4C26-A0C3-93EEB3EFE85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064-4C26-A0C3-93EEB3EFE852}"/>
                </c:ext>
              </c:extLst>
            </c:dLbl>
            <c:dLbl>
              <c:idx val="7"/>
              <c:layout>
                <c:manualLayout>
                  <c:x val="-0.12984954833828363"/>
                  <c:y val="-1.2195121951219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64-4C26-A0C3-93EEB3EFE852}"/>
                </c:ext>
              </c:extLst>
            </c:dLbl>
            <c:dLbl>
              <c:idx val="8"/>
              <c:layout>
                <c:manualLayout>
                  <c:x val="1.5835310772961419E-3"/>
                  <c:y val="-2.4390243902439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64-4C26-A0C3-93EEB3EFE852}"/>
                </c:ext>
              </c:extLst>
            </c:dLbl>
            <c:dLbl>
              <c:idx val="9"/>
              <c:layout>
                <c:manualLayout>
                  <c:x val="0.10134598894695314"/>
                  <c:y val="-8.1300813008130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64-4C26-A0C3-93EEB3EFE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Tabelle1!$A$5:$A$14</c:f>
              <c:strCache>
                <c:ptCount val="10"/>
                <c:pt idx="0">
                  <c:v>ohne Einschränkungen Freunde &amp; Familie treffen </c:v>
                </c:pt>
                <c:pt idx="1">
                  <c:v>Freiheit: Abwechslung im Alltag, Leichtigkeit</c:v>
                </c:pt>
                <c:pt idx="2">
                  <c:v>Schule / Uni in Präsenz</c:v>
                </c:pt>
                <c:pt idx="3">
                  <c:v>Freizeitangebote/Läden/ Veranstaltungen der Stadt nutzen </c:v>
                </c:pt>
                <c:pt idx="4">
                  <c:v>Bewegung, Sportverein </c:v>
                </c:pt>
                <c:pt idx="5">
                  <c:v>Party machen</c:v>
                </c:pt>
                <c:pt idx="6">
                  <c:v>ich vermisse nichts</c:v>
                </c:pt>
                <c:pt idx="7">
                  <c:v>ich weiß nicht / keine Antwort </c:v>
                </c:pt>
                <c:pt idx="8">
                  <c:v>etwas Trinken, Essen gehen</c:v>
                </c:pt>
                <c:pt idx="9">
                  <c:v>Urlaub machen, verreisen</c:v>
                </c:pt>
              </c:strCache>
            </c:strRef>
          </c:cat>
          <c:val>
            <c:numRef>
              <c:f>Tabelle1!$B$5:$B$14</c:f>
              <c:numCache>
                <c:formatCode>General</c:formatCode>
                <c:ptCount val="10"/>
                <c:pt idx="0">
                  <c:v>514</c:v>
                </c:pt>
                <c:pt idx="1">
                  <c:v>90</c:v>
                </c:pt>
                <c:pt idx="2">
                  <c:v>81</c:v>
                </c:pt>
                <c:pt idx="3">
                  <c:v>72</c:v>
                </c:pt>
                <c:pt idx="4">
                  <c:v>72</c:v>
                </c:pt>
                <c:pt idx="5">
                  <c:v>34</c:v>
                </c:pt>
                <c:pt idx="6">
                  <c:v>34</c:v>
                </c:pt>
                <c:pt idx="7">
                  <c:v>29</c:v>
                </c:pt>
                <c:pt idx="8">
                  <c:v>28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64-4C26-A0C3-93EEB3EFE85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7A024-696B-48DA-81BD-7FD3243FEE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57A7-20BE-4670-812D-4ABAD4BC59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98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C75AD-BE29-4A9B-98C8-58473A6DF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52E942-B0E6-4F2F-BE3E-2360FB4C8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F826F-061F-4547-860F-1B662EC8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AA3-C3F0-487C-B775-4679E8B7EF2F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10962F-2E8B-47DD-B776-E9E638A5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A9AB04-182A-485C-ACF9-180B139A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08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D5450-C7C0-4E02-822D-0F46BFE0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DE096E-4632-463C-BF91-CD3627B8D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16E2FB-3C6E-458C-9A9E-20A65A64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7CFA-2FF2-4297-9F43-4980A25977A1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82A2A-B45D-4C67-96F3-1AAD397E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E324F8-7895-42D6-8420-AF659D08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7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1126C7-4908-48EE-A438-B970FAC57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F3C529-EE96-465A-9F7D-B5D8E0ED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E8D83-8305-49EC-A509-4BE6C413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5DCA-33D6-45DB-822D-6CC7CD876E36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FB65A0-1DFC-4623-AAD3-E9B4DE8E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629C10-9D27-4032-9558-BAEAF70D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7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7F3F3-73CB-4786-B00C-F15FF4A1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3D16AD-96BA-4D25-ABB3-C7561597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6F3377-3511-4F57-9B17-43ECAEF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3809-8336-468B-9F3C-3E9B25564129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B61137-46C0-4917-9AAD-FD237DD3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36B6A5-65D8-4575-BEF3-F0967AC4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8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38BD-4F45-41D7-86B5-C919A293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F2130-D952-47F8-BE89-07A49A775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3C6E0-A09D-4F12-8529-F1AD61C7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F16-6352-4BFF-9ED3-845766C9409A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E7C42-0BC2-4D89-9894-4ED2F8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70ABD6-B565-41C7-BD54-62379F42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9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7ABBF-F5E2-4BD2-9DFC-B14E1167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F554AC-6CAA-4362-945B-888800B00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A0AD4A-288A-44C3-B959-B5E969E94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2B5895-0056-4DF3-8F3C-F465A808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4B64-ECC3-4B81-A8C4-38B4E46CBDF4}" type="datetime1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8B9EE-C10B-4432-AF0A-42C41D37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0B6D76-4590-4B2F-9522-6044733E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46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F86D4-486E-4C65-A63D-B6B3B908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D9E8D2-7393-47C3-895D-5F9476C7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D32B3F-9178-4CA4-853E-377ADDE8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484DB6-8BCB-4C05-97AF-25283C7CF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329C03-686F-4FD7-9012-E2C244F0E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A1DBB2-21E7-48AE-A828-41B78B35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B5F-CCA5-4210-A434-EE33AD46E779}" type="datetime1">
              <a:rPr lang="de-DE" smtClean="0"/>
              <a:t>21.06.2021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FD4C9F-AC97-4E99-A96D-048518B5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D6FCD4-B3F1-4B74-B288-E3112675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E1833-1E02-4979-ADE7-97E2C391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E14D85-3FAA-41E0-AAC8-10796522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91C-514C-415C-80F4-2FAC8804F177}" type="datetime1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0FC2E9-68BC-4096-BED7-BEDD7425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B166CB-CE58-46D1-991F-EBEBEBB2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24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E55BB9-A7B7-4589-9836-BC9B6EA9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720-363A-414E-AF95-C20BF05C767D}" type="datetime1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C3D893-5335-4002-AB38-C12DE3A2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A4A09D-94A5-4E1D-A5DA-E2CC74C5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5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282DD-E594-4820-9991-03686D4D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4315B-742B-4D02-960A-1F3DFE95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8CB23E-FA68-4063-9EE7-3F16BFD1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B8AEEC-1A96-4402-8B80-35704CD8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7B-5812-4E6E-9824-EC8A89842CAD}" type="datetime1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5383A4-0291-4100-A57C-8A2A4DBF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EEFAAB-6204-4AD6-9132-A5226D96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6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9D22E-364D-4855-BD17-B5F29F80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7C4D30-A94B-40DB-8D5B-EB9C883A4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2DC4EA-F8D9-4578-8E4B-0558647D3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607F45-29A6-445B-836E-08721280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CDBF-8060-4508-A6CA-2DBF118EF2BE}" type="datetime1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DF1BE3-CFB8-483E-AA4C-02FDF494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Umfrage: Wie geht es mir im Lockdown?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9F7CF9-F348-43AB-82A1-DFD3C94A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A652A4-8F45-4AF4-A129-8B411F9B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0F45C-C6D3-40D2-B1D3-B1D73B4B8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3AFCF-CC7A-4C3B-BA46-4B285A9F2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D327-8FB5-4BF1-B026-EBA2DA175325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F148ED-95BB-4450-A4BA-05C2C282C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Umfrage: Wie geht es mir im Lockdown?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F8817-CF6B-4D98-BE38-45838EE74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1202-D5A9-447A-A601-E3CB664870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9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jpg"/><Relationship Id="rId4" Type="http://schemas.openxmlformats.org/officeDocument/2006/relationships/image" Target="../media/image6.em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ADA9D94-0EEC-43A7-AA2B-55E51331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32"/>
          <a:stretch/>
        </p:blipFill>
        <p:spPr>
          <a:xfrm>
            <a:off x="7130809" y="0"/>
            <a:ext cx="4711856" cy="66658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D3CC98-971E-4384-A044-6A2C1E179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941"/>
            <a:ext cx="5981509" cy="5601772"/>
          </a:xfrm>
        </p:spPr>
        <p:txBody>
          <a:bodyPr>
            <a:normAutofit fontScale="90000"/>
          </a:bodyPr>
          <a:lstStyle/>
          <a:p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Auswertung der Umfrage unter Jugendlichen und jungen Erwachsenen zwischen </a:t>
            </a:r>
            <a:b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12 und 25 Jahren </a:t>
            </a:r>
            <a:b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zum Thema</a:t>
            </a:r>
            <a:b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</p:spTree>
    <p:extLst>
      <p:ext uri="{BB962C8B-B14F-4D97-AF65-F5344CB8AC3E}">
        <p14:creationId xmlns:p14="http://schemas.microsoft.com/office/powerpoint/2010/main" val="220421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790EDE5-8BD5-4331-BD3D-A4BAB0D19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25568"/>
              </p:ext>
            </p:extLst>
          </p:nvPr>
        </p:nvGraphicFramePr>
        <p:xfrm>
          <a:off x="722359" y="85172"/>
          <a:ext cx="8695698" cy="606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7" imgW="8019698" imgH="5667298" progId="AcroExch.Document.DC">
                  <p:embed/>
                </p:oleObj>
              </mc:Choice>
              <mc:Fallback>
                <p:oleObj name="Acrobat Document" r:id="rId7" imgW="8019698" imgH="5667298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D22F8EEE-9B50-47EF-A371-F5C31105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359" y="85172"/>
                        <a:ext cx="8695698" cy="606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3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6BD057-BB02-4570-AAD3-DF6C6522B9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54" r="10462" b="15300"/>
          <a:stretch/>
        </p:blipFill>
        <p:spPr>
          <a:xfrm>
            <a:off x="838200" y="365125"/>
            <a:ext cx="9657522" cy="599534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3576788-8134-4B1B-9DBD-7B496C0F2219}"/>
              </a:ext>
            </a:extLst>
          </p:cNvPr>
          <p:cNvSpPr/>
          <p:nvPr/>
        </p:nvSpPr>
        <p:spPr>
          <a:xfrm rot="10800000">
            <a:off x="2983329" y="566369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👍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E19CA6-AFF7-440A-B73B-4DA5B2AFED3E}"/>
              </a:ext>
            </a:extLst>
          </p:cNvPr>
          <p:cNvSpPr/>
          <p:nvPr/>
        </p:nvSpPr>
        <p:spPr>
          <a:xfrm>
            <a:off x="8973671" y="566369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👍</a:t>
            </a:r>
          </a:p>
        </p:txBody>
      </p:sp>
    </p:spTree>
    <p:extLst>
      <p:ext uri="{BB962C8B-B14F-4D97-AF65-F5344CB8AC3E}">
        <p14:creationId xmlns:p14="http://schemas.microsoft.com/office/powerpoint/2010/main" val="146636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0EA0E26-8822-4B41-916F-CC98714EA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12041"/>
              </p:ext>
            </p:extLst>
          </p:nvPr>
        </p:nvGraphicFramePr>
        <p:xfrm>
          <a:off x="838200" y="0"/>
          <a:ext cx="9107441" cy="64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7" imgW="8019698" imgH="5667298" progId="AcroExch.Document.DC">
                  <p:embed/>
                </p:oleObj>
              </mc:Choice>
              <mc:Fallback>
                <p:oleObj name="Acrobat Document" r:id="rId7" imgW="8019698" imgH="5667298" progId="AcroExch.Document.DC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B0080464-44D1-4CEE-B0ED-6A32AFD0E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0"/>
                        <a:ext cx="9107441" cy="643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8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23F1245-B145-4F64-B040-F1D8AA8DC8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87" r="8973" b="15300"/>
          <a:stretch/>
        </p:blipFill>
        <p:spPr>
          <a:xfrm>
            <a:off x="838200" y="365125"/>
            <a:ext cx="9253217" cy="56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18E625-8D2C-4CF8-87AB-144BC5D0D3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54" r="13109" b="15534"/>
          <a:stretch/>
        </p:blipFill>
        <p:spPr>
          <a:xfrm>
            <a:off x="1341699" y="414498"/>
            <a:ext cx="9233452" cy="59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420265-2F10-4889-9281-426F095856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22" b="14137"/>
          <a:stretch/>
        </p:blipFill>
        <p:spPr>
          <a:xfrm>
            <a:off x="1033669" y="365125"/>
            <a:ext cx="10396011" cy="5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CCDF9D-1565-434A-9426-0BFF9FBBE6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021"/>
          <a:stretch/>
        </p:blipFill>
        <p:spPr>
          <a:xfrm>
            <a:off x="566643" y="85173"/>
            <a:ext cx="10084792" cy="61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9C1DCC-AF58-4307-9723-939469D8FE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021" t="901" r="1021" b="14962"/>
          <a:stretch/>
        </p:blipFill>
        <p:spPr>
          <a:xfrm>
            <a:off x="477191" y="8160"/>
            <a:ext cx="10318139" cy="61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B7A4A3-A36F-4986-B633-724A14012686}"/>
              </a:ext>
            </a:extLst>
          </p:cNvPr>
          <p:cNvSpPr txBox="1"/>
          <p:nvPr/>
        </p:nvSpPr>
        <p:spPr>
          <a:xfrm>
            <a:off x="10071652" y="5458641"/>
            <a:ext cx="198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beantwortet von 894 TN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88F24C1-DA5F-4D8F-B90F-468F451EA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80079"/>
              </p:ext>
            </p:extLst>
          </p:nvPr>
        </p:nvGraphicFramePr>
        <p:xfrm>
          <a:off x="384312" y="174213"/>
          <a:ext cx="9356035" cy="59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719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181"/>
          </a:xfrm>
        </p:spPr>
        <p:txBody>
          <a:bodyPr>
            <a:normAutofit fontScale="90000"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Veränderungen in Freundschaften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571DE73-BEBC-4E39-8900-CC889EA56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589845"/>
              </p:ext>
            </p:extLst>
          </p:nvPr>
        </p:nvGraphicFramePr>
        <p:xfrm>
          <a:off x="838200" y="750607"/>
          <a:ext cx="5008597" cy="476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A5819D6D-F335-48BC-A9E2-C26A689A9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54793"/>
              </p:ext>
            </p:extLst>
          </p:nvPr>
        </p:nvGraphicFramePr>
        <p:xfrm>
          <a:off x="6278313" y="750607"/>
          <a:ext cx="5599921" cy="476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409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7"/>
            <a:ext cx="10515600" cy="4909240"/>
          </a:xfrm>
        </p:spPr>
        <p:txBody>
          <a:bodyPr>
            <a:normAutofit fontScale="90000"/>
          </a:bodyPr>
          <a:lstStyle/>
          <a:p>
            <a:r>
              <a:rPr lang="de-DE" dirty="0"/>
              <a:t>&gt;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1064 teilnehmende Jugendliche und 	junge Erwachsene zwischen 12 und 25 	Jahren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&gt;	Teilnahme über Schulen, Instagram,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Homepage, persönliche Ansprache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&gt; 	Tool: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snippet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42F897-FE6C-42BB-AE71-1A70E9029E97}"/>
              </a:ext>
            </a:extLst>
          </p:cNvPr>
          <p:cNvSpPr txBox="1"/>
          <p:nvPr/>
        </p:nvSpPr>
        <p:spPr>
          <a:xfrm>
            <a:off x="1344706" y="174212"/>
            <a:ext cx="1873623" cy="6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58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</p:spPr>
        <p:txBody>
          <a:bodyPr/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Veränderungen in Freundschaften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997DEE5D-781D-4149-ACD1-8D8FD4918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060994"/>
              </p:ext>
            </p:extLst>
          </p:nvPr>
        </p:nvGraphicFramePr>
        <p:xfrm>
          <a:off x="2067339" y="932329"/>
          <a:ext cx="7105968" cy="496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0572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Veränderungen in Freundschaften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D75441B-16EF-417A-90C1-B6C899AEE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013256"/>
              </p:ext>
            </p:extLst>
          </p:nvPr>
        </p:nvGraphicFramePr>
        <p:xfrm>
          <a:off x="739588" y="1230035"/>
          <a:ext cx="4581526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9C606854-77C3-4292-9FC6-72DD53C2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6992"/>
              </p:ext>
            </p:extLst>
          </p:nvPr>
        </p:nvGraphicFramePr>
        <p:xfrm>
          <a:off x="5428422" y="1230035"/>
          <a:ext cx="62865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79815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2"/>
          </a:xfrm>
        </p:spPr>
        <p:txBody>
          <a:bodyPr>
            <a:norm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Inwieweit hat Corona Einfluss auf Deine Ausbildung?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3D18C4F-E241-4EE9-ADC4-BA8BA0D9766E}"/>
              </a:ext>
            </a:extLst>
          </p:cNvPr>
          <p:cNvSpPr txBox="1"/>
          <p:nvPr/>
        </p:nvSpPr>
        <p:spPr>
          <a:xfrm>
            <a:off x="10230457" y="5571122"/>
            <a:ext cx="186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beantwortet von 896 TN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BF958B-9B79-4B13-BB51-9D36AAAC2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690" y="997349"/>
            <a:ext cx="5160232" cy="4701086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9481637-3E19-4ECD-9591-71C04E4F6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89112"/>
              </p:ext>
            </p:extLst>
          </p:nvPr>
        </p:nvGraphicFramePr>
        <p:xfrm>
          <a:off x="314456" y="1094541"/>
          <a:ext cx="5629144" cy="447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0432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CF2C772-116D-4706-B4BF-D5827172B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26106"/>
              </p:ext>
            </p:extLst>
          </p:nvPr>
        </p:nvGraphicFramePr>
        <p:xfrm>
          <a:off x="2461688" y="1272727"/>
          <a:ext cx="5660512" cy="368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87C4FD78-3297-45DC-B81D-D099F8806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352158"/>
              </p:ext>
            </p:extLst>
          </p:nvPr>
        </p:nvGraphicFramePr>
        <p:xfrm>
          <a:off x="2079813" y="85173"/>
          <a:ext cx="7809584" cy="627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D73ED2C4-4B83-472E-AA7D-94E531766304}"/>
              </a:ext>
            </a:extLst>
          </p:cNvPr>
          <p:cNvSpPr txBox="1"/>
          <p:nvPr/>
        </p:nvSpPr>
        <p:spPr>
          <a:xfrm>
            <a:off x="10230457" y="5571122"/>
            <a:ext cx="186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beantwortet von 978 TN</a:t>
            </a:r>
          </a:p>
        </p:txBody>
      </p:sp>
    </p:spTree>
    <p:extLst>
      <p:ext uri="{BB962C8B-B14F-4D97-AF65-F5344CB8AC3E}">
        <p14:creationId xmlns:p14="http://schemas.microsoft.com/office/powerpoint/2010/main" val="1319789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/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CB823242-38A5-47CF-B9A6-F439DD9FB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68183"/>
              </p:ext>
            </p:extLst>
          </p:nvPr>
        </p:nvGraphicFramePr>
        <p:xfrm>
          <a:off x="715618" y="365125"/>
          <a:ext cx="9935817" cy="588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419750B-BAAD-4FD5-9F1C-BF2CE157202F}"/>
              </a:ext>
            </a:extLst>
          </p:cNvPr>
          <p:cNvSpPr txBox="1"/>
          <p:nvPr/>
        </p:nvSpPr>
        <p:spPr>
          <a:xfrm>
            <a:off x="10774108" y="5438349"/>
            <a:ext cx="14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964 TN beantwortet</a:t>
            </a:r>
          </a:p>
        </p:txBody>
      </p:sp>
    </p:spTree>
    <p:extLst>
      <p:ext uri="{BB962C8B-B14F-4D97-AF65-F5344CB8AC3E}">
        <p14:creationId xmlns:p14="http://schemas.microsoft.com/office/powerpoint/2010/main" val="392663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/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B605C32-9101-42AC-82C0-85C2DC3DC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18634"/>
              </p:ext>
            </p:extLst>
          </p:nvPr>
        </p:nvGraphicFramePr>
        <p:xfrm>
          <a:off x="314456" y="174213"/>
          <a:ext cx="11241440" cy="60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40BA8E4-669A-4E22-976D-0D1F7353BCD5}"/>
              </a:ext>
            </a:extLst>
          </p:cNvPr>
          <p:cNvSpPr txBox="1"/>
          <p:nvPr/>
        </p:nvSpPr>
        <p:spPr>
          <a:xfrm>
            <a:off x="10410825" y="5539409"/>
            <a:ext cx="164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845 TN beantwortet</a:t>
            </a:r>
          </a:p>
        </p:txBody>
      </p:sp>
    </p:spTree>
    <p:extLst>
      <p:ext uri="{BB962C8B-B14F-4D97-AF65-F5344CB8AC3E}">
        <p14:creationId xmlns:p14="http://schemas.microsoft.com/office/powerpoint/2010/main" val="405669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456" y="6354902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F12D293-73AB-4C12-AA51-6816E4E35498}"/>
              </a:ext>
            </a:extLst>
          </p:cNvPr>
          <p:cNvSpPr txBox="1"/>
          <p:nvPr/>
        </p:nvSpPr>
        <p:spPr>
          <a:xfrm>
            <a:off x="9384446" y="5542434"/>
            <a:ext cx="267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847 TN beantwortet mit 907 Fragen 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C7341593-3AF5-4C91-A6A6-FD8CA3DD2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943726"/>
              </p:ext>
            </p:extLst>
          </p:nvPr>
        </p:nvGraphicFramePr>
        <p:xfrm>
          <a:off x="1990725" y="1"/>
          <a:ext cx="7377393" cy="635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4039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7D89-F46E-4708-894D-7A64800E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55" y="365125"/>
            <a:ext cx="11625753" cy="800287"/>
          </a:xfrm>
        </p:spPr>
        <p:txBody>
          <a:bodyPr>
            <a:norm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Was wünschst Du Dir von der Jugendarbeit in Konstanz?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12077FE-D8CD-4EA2-B602-E97EB459C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71420"/>
              </p:ext>
            </p:extLst>
          </p:nvPr>
        </p:nvGraphicFramePr>
        <p:xfrm>
          <a:off x="1072708" y="662609"/>
          <a:ext cx="9578727" cy="558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43F594D-1F9C-41AE-87F6-3013E4100EC1}"/>
              </a:ext>
            </a:extLst>
          </p:cNvPr>
          <p:cNvSpPr txBox="1"/>
          <p:nvPr/>
        </p:nvSpPr>
        <p:spPr>
          <a:xfrm>
            <a:off x="10651435" y="5446643"/>
            <a:ext cx="1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833 TN beantwortet</a:t>
            </a:r>
          </a:p>
        </p:txBody>
      </p:sp>
    </p:spTree>
    <p:extLst>
      <p:ext uri="{BB962C8B-B14F-4D97-AF65-F5344CB8AC3E}">
        <p14:creationId xmlns:p14="http://schemas.microsoft.com/office/powerpoint/2010/main" val="419649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E85235C-2C81-4CCE-B3DB-4677AD3CB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50791"/>
              </p:ext>
            </p:extLst>
          </p:nvPr>
        </p:nvGraphicFramePr>
        <p:xfrm>
          <a:off x="335725" y="2912046"/>
          <a:ext cx="5463492" cy="386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Acrobat Document" r:id="rId3" imgW="8019698" imgH="5667298" progId="AcroExch.Document.DC">
                  <p:embed/>
                </p:oleObj>
              </mc:Choice>
              <mc:Fallback>
                <p:oleObj name="Acrobat Document" r:id="rId3" imgW="8019698" imgH="5667298" progId="AcroExch.Document.DC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AADC11F7-92FD-4506-B456-0855DCB27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725" y="2912046"/>
                        <a:ext cx="5463492" cy="386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B09BDCE1-2B2C-4060-BC48-DACF9DFC1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33279"/>
              </p:ext>
            </p:extLst>
          </p:nvPr>
        </p:nvGraphicFramePr>
        <p:xfrm>
          <a:off x="3317872" y="0"/>
          <a:ext cx="5463490" cy="386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crobat Document" r:id="rId5" imgW="8019698" imgH="5667298" progId="AcroExch.Document.DC">
                  <p:embed/>
                </p:oleObj>
              </mc:Choice>
              <mc:Fallback>
                <p:oleObj name="Acrobat Document" r:id="rId5" imgW="8019698" imgH="5667298" progId="AcroExch.Document.DC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58000A3C-4005-483B-A107-5249C1765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72" y="0"/>
                        <a:ext cx="5463490" cy="386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44A6AB6A-1F52-47C9-A14E-33BE201EA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55104"/>
              </p:ext>
            </p:extLst>
          </p:nvPr>
        </p:nvGraphicFramePr>
        <p:xfrm>
          <a:off x="7040551" y="3217724"/>
          <a:ext cx="5151449" cy="364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crobat Document" r:id="rId7" imgW="8019698" imgH="5667298" progId="AcroExch.Document.DC">
                  <p:embed/>
                </p:oleObj>
              </mc:Choice>
              <mc:Fallback>
                <p:oleObj name="Acrobat Document" r:id="rId7" imgW="8019698" imgH="5667298" progId="AcroExch.Document.DC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2AD9E1CF-C446-4D54-825E-DDBFA7157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0551" y="3217724"/>
                        <a:ext cx="5151449" cy="3640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5988081-8566-4435-A8D8-A4D05ED6CF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4" b="18207"/>
          <a:stretch/>
        </p:blipFill>
        <p:spPr>
          <a:xfrm>
            <a:off x="676280" y="391802"/>
            <a:ext cx="10484776" cy="5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4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01D3E16-0EF3-47C9-AF12-179D346FD6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88" b="14832"/>
          <a:stretch/>
        </p:blipFill>
        <p:spPr>
          <a:xfrm>
            <a:off x="909160" y="319891"/>
            <a:ext cx="10249169" cy="57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08DECC-5A49-4D37-9460-665A52AA28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577"/>
          <a:stretch/>
        </p:blipFill>
        <p:spPr>
          <a:xfrm>
            <a:off x="661970" y="365125"/>
            <a:ext cx="10133361" cy="58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3327A7-99BF-47E7-9826-7E0198BED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84" r="15921" b="18577"/>
          <a:stretch/>
        </p:blipFill>
        <p:spPr>
          <a:xfrm>
            <a:off x="838199" y="365124"/>
            <a:ext cx="9167191" cy="58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3554F91-65CD-40B6-AF7E-01D319ACE3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29" r="19065" b="17875"/>
          <a:stretch/>
        </p:blipFill>
        <p:spPr>
          <a:xfrm>
            <a:off x="646157" y="365125"/>
            <a:ext cx="8776139" cy="58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7B57D3-6CAB-4D7D-A481-AF0CFC43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6252265"/>
            <a:ext cx="1862046" cy="43152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5EC9E-08A4-4E99-8FAA-E234C0DE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13" y="6356350"/>
            <a:ext cx="11330609" cy="365125"/>
          </a:xfrm>
        </p:spPr>
        <p:txBody>
          <a:bodyPr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Umfrage: Wie geht es Dir im Lockdown?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048150-0061-4DA1-AA9D-D9D7C2D7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31" y="6188765"/>
            <a:ext cx="1260651" cy="636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EA971D-14FD-46B1-AD16-0E6C9D128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b="13485"/>
          <a:stretch/>
        </p:blipFill>
        <p:spPr>
          <a:xfrm>
            <a:off x="9740348" y="6188766"/>
            <a:ext cx="911087" cy="6367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8A70B-A20D-4B62-9FD1-02936E313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6304997"/>
            <a:ext cx="661441" cy="4678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34B6C0-35A2-46E6-A6EC-9CA8C4DDF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59" b="14364"/>
          <a:stretch/>
        </p:blipFill>
        <p:spPr>
          <a:xfrm>
            <a:off x="314456" y="121922"/>
            <a:ext cx="10747400" cy="593835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FE3BD0-E250-4F74-8143-EB34FD29790C}"/>
              </a:ext>
            </a:extLst>
          </p:cNvPr>
          <p:cNvSpPr/>
          <p:nvPr/>
        </p:nvSpPr>
        <p:spPr>
          <a:xfrm>
            <a:off x="8442836" y="5333111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👍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8102EC-3BB5-473D-B2A4-53287F7E855E}"/>
              </a:ext>
            </a:extLst>
          </p:cNvPr>
          <p:cNvSpPr/>
          <p:nvPr/>
        </p:nvSpPr>
        <p:spPr>
          <a:xfrm rot="10800000">
            <a:off x="2437800" y="5333111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👍</a:t>
            </a:r>
          </a:p>
        </p:txBody>
      </p:sp>
    </p:spTree>
    <p:extLst>
      <p:ext uri="{BB962C8B-B14F-4D97-AF65-F5344CB8AC3E}">
        <p14:creationId xmlns:p14="http://schemas.microsoft.com/office/powerpoint/2010/main" val="48900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Breitbild</PresentationFormat>
  <Paragraphs>87</Paragraphs>
  <Slides>27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</vt:lpstr>
      <vt:lpstr>Acrobat Document</vt:lpstr>
      <vt:lpstr>Auswertung der Umfrage unter Jugendlichen und jungen Erwachsenen zwischen  12 und 25 Jahren  zum Thema Lockdown</vt:lpstr>
      <vt:lpstr>&gt; 1064 teilnehmende Jugendliche und  junge Erwachsene zwischen 12 und 25  Jahren   &gt; Teilnahme über Schulen, Instagram,   Homepage, persönliche Ansprache  &gt;  Tool: snippet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Veränderungen in Freundschaften </vt:lpstr>
      <vt:lpstr>Veränderungen in Freundschaften </vt:lpstr>
      <vt:lpstr>Veränderungen in Freundschaften </vt:lpstr>
      <vt:lpstr>Inwieweit hat Corona Einfluss auf Deine Ausbildung?</vt:lpstr>
      <vt:lpstr>PowerPoint-Präsentation</vt:lpstr>
      <vt:lpstr>PowerPoint-Präsentation</vt:lpstr>
      <vt:lpstr>PowerPoint-Präsentation</vt:lpstr>
      <vt:lpstr>PowerPoint-Präsentation</vt:lpstr>
      <vt:lpstr>Was wünschst Du Dir von der Jugendarbeit in Konstanz?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der Umfrage an Jugeldiche zwischen 12 und 25 Jahren zum Thema LockDown</dc:title>
  <dc:creator>Albicker-Denkel, Antje</dc:creator>
  <cp:lastModifiedBy>Albicker-Denkel, Antje</cp:lastModifiedBy>
  <cp:revision>108</cp:revision>
  <dcterms:created xsi:type="dcterms:W3CDTF">2021-05-11T09:33:29Z</dcterms:created>
  <dcterms:modified xsi:type="dcterms:W3CDTF">2021-06-21T14:32:39Z</dcterms:modified>
</cp:coreProperties>
</file>